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775d4a8b8_0_2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775d4a8b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77abc8e1c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77abc8e1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moved away from Learnability because we observed no errors on repeat task performance. For an application as simple as this, most young people master it in the </a:t>
            </a:r>
            <a:r>
              <a:rPr lang="en"/>
              <a:t>process</a:t>
            </a:r>
            <a:r>
              <a:rPr lang="en"/>
              <a:t> of figuring out its basic features on their first approach. Instead, we decided to work towards ensuring they feel </a:t>
            </a:r>
            <a:r>
              <a:rPr lang="en"/>
              <a:t>comfortable</a:t>
            </a:r>
            <a:r>
              <a:rPr lang="en"/>
              <a:t> engaging with its social components. This also grew out of our focus on approachability as a </a:t>
            </a:r>
            <a:r>
              <a:rPr lang="en"/>
              <a:t>primary design value.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775d4a8b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775d4a8b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775d4a8b8_0_2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9775d4a8b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low-fi testing, we noticed that users tended to stop longest on this page. When our last tester mentioned to us it seemed visually busy, it all clicked into place. There were a lot of symbols to </a:t>
            </a:r>
            <a:r>
              <a:rPr lang="en"/>
              <a:t>interpret</a:t>
            </a:r>
            <a:r>
              <a:rPr lang="en"/>
              <a:t> on this page, and it was unclear what was up with estimated wait time. We redesigned the page to be much less visually busy, and display the times that questions would be answered rather than a </a:t>
            </a:r>
            <a:r>
              <a:rPr lang="en"/>
              <a:t>separate</a:t>
            </a:r>
            <a:r>
              <a:rPr lang="en"/>
              <a:t> element counting down to your next answer. We hope this change improves the </a:t>
            </a:r>
            <a:r>
              <a:rPr lang="en"/>
              <a:t>efficiency</a:t>
            </a:r>
            <a:r>
              <a:rPr lang="en"/>
              <a:t> and approachability of the app.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9775d4a8b8_0_2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9775d4a8b8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came up with collaboration as one of our design values, we realized that although we technically supported collaboration, it was not yet a truly core feature—especially because, without visiting that specific huddle, it would be incredibly </a:t>
            </a:r>
            <a:r>
              <a:rPr lang="en"/>
              <a:t>difficult</a:t>
            </a:r>
            <a:r>
              <a:rPr lang="en"/>
              <a:t> to tell when other people were collaborate. We designed the bell and notifications page to ensure collaboration with others is constantly surfaced to our users. Users can tap the bell to see a page documenting all recent chat </a:t>
            </a:r>
            <a:r>
              <a:rPr lang="en"/>
              <a:t>messages and voice huddle joins of all the questions they’ve added themselves to.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775d4a8b8_0_2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775d4a8b8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Placing a join </a:t>
            </a:r>
            <a:r>
              <a:rPr lang="en"/>
              <a:t>huddle</a:t>
            </a:r>
            <a:r>
              <a:rPr lang="en"/>
              <a:t> button on the question page created an </a:t>
            </a:r>
            <a:r>
              <a:rPr lang="en"/>
              <a:t>unnecessary</a:t>
            </a:r>
            <a:r>
              <a:rPr lang="en"/>
              <a:t> layer of obfuscation. Further, we found that although our testers were intuitively used to the idea of text and audio chat, they had to make an </a:t>
            </a:r>
            <a:r>
              <a:rPr lang="en"/>
              <a:t>intuitive</a:t>
            </a:r>
            <a:r>
              <a:rPr lang="en"/>
              <a:t> leap as to what “join huddle” meant. By integrating these two pages together, we </a:t>
            </a:r>
            <a:r>
              <a:rPr lang="en"/>
              <a:t>allow</a:t>
            </a:r>
            <a:r>
              <a:rPr lang="en"/>
              <a:t> students to </a:t>
            </a:r>
            <a:r>
              <a:rPr lang="en"/>
              <a:t>immediately</a:t>
            </a:r>
            <a:r>
              <a:rPr lang="en"/>
              <a:t> see what’s going on (</a:t>
            </a:r>
            <a:r>
              <a:rPr lang="en"/>
              <a:t>efficiency</a:t>
            </a:r>
            <a:r>
              <a:rPr lang="en"/>
              <a:t>), remove the need for intuition , </a:t>
            </a:r>
            <a:r>
              <a:rPr lang="en"/>
              <a:t>and</a:t>
            </a:r>
            <a:r>
              <a:rPr lang="en"/>
              <a:t> save students a click that they might be averse to out of a sense of implied commitment </a:t>
            </a:r>
            <a:r>
              <a:rPr lang="en">
                <a:solidFill>
                  <a:schemeClr val="dk1"/>
                </a:solidFill>
              </a:rPr>
              <a:t>(approachability)</a:t>
            </a:r>
            <a:r>
              <a:rPr lang="en"/>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775d4a8b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775d4a8b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775d4a8b8_0_2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775d4a8b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775d4a8b8_0_2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9775d4a8b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775d4a8b8_0_2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9775d4a8b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775d4a8b8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9775d4a8b8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775d4a8b8_0_3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775d4a8b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9775d4a8b8_0_2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9775d4a8b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775d4a8b8_0_3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9775d4a8b8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9775d4a8b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9775d4a8b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9775d4a8b8_0_4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9775d4a8b8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9775d4a8b8_0_4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9775d4a8b8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775d4a8b8_0_4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9775d4a8b8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967e1545fa_2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967e1545fa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775d4a8b8_0_2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775d4a8b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with all of these, approachability was a throughline to the entire design: we used bright colors to make the app feel cheerful, let students know how many others have the same question, cut down on visual clutter wherever possible, and in general tried to avoid power-user features (i.e. my questions) being </a:t>
            </a:r>
            <a:r>
              <a:rPr lang="en"/>
              <a:t>prominent</a:t>
            </a:r>
            <a:r>
              <a:rPr lang="en"/>
              <a:t>. </a:t>
            </a:r>
            <a:r>
              <a:rPr lang="en"/>
              <a:t>The two examples above are simply some of the largest singular choices made on the basis of this value.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775d4a8b8_0_3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775d4a8b8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a:t>
            </a:r>
            <a:r>
              <a:rPr lang="en"/>
              <a:t>, among our values, carries over to the greatest extent to our other user base: TAs and Teachers. For them, this app isn’t about collaboration </a:t>
            </a:r>
            <a:r>
              <a:rPr lang="en"/>
              <a:t>except</a:t>
            </a:r>
            <a:r>
              <a:rPr lang="en"/>
              <a:t> in the sense that students collaborating to help each other frees up time for the instructor. This is a </a:t>
            </a:r>
            <a:r>
              <a:rPr lang="en"/>
              <a:t>result</a:t>
            </a:r>
            <a:r>
              <a:rPr lang="en"/>
              <a:t> of a throughline from our very earliest interviews: Teachers don’t have enough time in their days, and anything that saves them time allows them to dedicate more energy to the truly impactful parts of their job: talking with students and designing lessons. It also could free up time for a (very) well-deserved break. As a </a:t>
            </a:r>
            <a:r>
              <a:rPr lang="en"/>
              <a:t>result</a:t>
            </a:r>
            <a:r>
              <a:rPr lang="en"/>
              <a:t>, this goal becomes our primary one for instructors: unlike with students, instructors should be spending as little time engaging with our product as possible.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9775d4a8b8_0_3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9775d4a8b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thing that lifts SameQ above a simple scheduling tool is that it uses the mundane and </a:t>
            </a:r>
            <a:r>
              <a:rPr lang="en"/>
              <a:t>necessary</a:t>
            </a:r>
            <a:r>
              <a:rPr lang="en"/>
              <a:t> activity of scheduling and leverages it to create moments for students to teach each other. Many of our interviewees spoke to us about the power of students teaching students—according to them, it tends to be helpful not just for the recipient, but also for the giver of knowledge, as they refine their understanding in order to explain it to someone else.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problems with existing peer collaboration tools is that students rarely </a:t>
            </a:r>
            <a:r>
              <a:rPr lang="en"/>
              <a:t>engage with them sufficiently for them to be useful. By embedding collaboration in another process a much larger number of students make use of- office hours- we hope to engage many more students in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 collaboration for SameQ doesn’t just mean answering each others’ questions. It also means discovering questions you didn’t know you had by seeing the questions of others. One of the most dangerous educational gaps in general is the thing you don’t know you don’t know, because you won’t go get help. Luckily, students often share the same knowledge gaps since they were all exposed to the same material: those who realize they have the knowledge gap can then ask the question, and benefit their other students by allowing them to say “Oh, hey, I don’t get that either. I’d love to jump in on hearing that answer.”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775d4a8b8_0_2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775d4a8b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775d4a8b8_0_3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775d4a8b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clarified our second task to show it includes the creation of a question. This is more similar to what we asked people to do in our Low-fi testing, and is ultimately necessary for there to be a “your question,” so we felt it should be made explicit. The previous moderate task was “Join the huddle for your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other tasks are unchanged.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www.figma.com/" TargetMode="Externa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www.figma.com/proto/UQYKLvHE2vkd9TvNuv1hpB/Medium-Fi-Prototype?type=design&amp;node-id=254-573&amp;t=dW7cNIHFshKkYAkS-0&amp;scaling=scale-down&amp;page-id=254%3A513&amp;starting-point-node-id=254%3A57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B2CFA"/>
        </a:solidFill>
      </p:bgPr>
    </p:bg>
    <p:spTree>
      <p:nvGrpSpPr>
        <p:cNvPr id="66" name="Shape 66"/>
        <p:cNvGrpSpPr/>
        <p:nvPr/>
      </p:nvGrpSpPr>
      <p:grpSpPr>
        <a:xfrm>
          <a:off x="0" y="0"/>
          <a:ext cx="0" cy="0"/>
          <a:chOff x="0" y="0"/>
          <a:chExt cx="0" cy="0"/>
        </a:xfrm>
      </p:grpSpPr>
      <p:sp>
        <p:nvSpPr>
          <p:cNvPr id="67" name="Google Shape;67;p13"/>
          <p:cNvSpPr txBox="1"/>
          <p:nvPr>
            <p:ph type="title"/>
          </p:nvPr>
        </p:nvSpPr>
        <p:spPr>
          <a:xfrm>
            <a:off x="460950" y="16567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SameQ</a:t>
            </a:r>
            <a:endParaRPr sz="7200"/>
          </a:p>
        </p:txBody>
      </p:sp>
      <p:sp>
        <p:nvSpPr>
          <p:cNvPr id="68" name="Google Shape;68;p13"/>
          <p:cNvSpPr txBox="1"/>
          <p:nvPr>
            <p:ph idx="4294967295" type="subTitle"/>
          </p:nvPr>
        </p:nvSpPr>
        <p:spPr>
          <a:xfrm>
            <a:off x="460950" y="28807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solidFill>
                  <a:schemeClr val="lt1"/>
                </a:solidFill>
              </a:rPr>
              <a:t>Questions paired, knowledge shared</a:t>
            </a:r>
            <a:endParaRPr sz="24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2"/>
          <p:cNvPicPr preferRelativeResize="0"/>
          <p:nvPr/>
        </p:nvPicPr>
        <p:blipFill>
          <a:blip r:embed="rId3">
            <a:alphaModFix/>
          </a:blip>
          <a:stretch>
            <a:fillRect/>
          </a:stretch>
        </p:blipFill>
        <p:spPr>
          <a:xfrm>
            <a:off x="485200" y="3416475"/>
            <a:ext cx="2312650" cy="1334225"/>
          </a:xfrm>
          <a:prstGeom prst="rect">
            <a:avLst/>
          </a:prstGeom>
          <a:noFill/>
          <a:ln>
            <a:noFill/>
          </a:ln>
        </p:spPr>
      </p:pic>
      <p:sp>
        <p:nvSpPr>
          <p:cNvPr id="167" name="Google Shape;167;p22"/>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Usability Goal 1: Efficiency</a:t>
            </a:r>
            <a:endParaRPr/>
          </a:p>
        </p:txBody>
      </p:sp>
      <p:sp>
        <p:nvSpPr>
          <p:cNvPr id="169" name="Google Shape;169;p22"/>
          <p:cNvSpPr txBox="1"/>
          <p:nvPr/>
        </p:nvSpPr>
        <p:spPr>
          <a:xfrm>
            <a:off x="392050" y="1229525"/>
            <a:ext cx="8520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400"/>
              </a:spcAft>
              <a:buNone/>
            </a:pPr>
            <a:r>
              <a:rPr b="1" lang="en" sz="3100">
                <a:latin typeface="Roboto"/>
                <a:ea typeface="Roboto"/>
                <a:cs typeface="Roboto"/>
                <a:sym typeface="Roboto"/>
              </a:rPr>
              <a:t>Metric: </a:t>
            </a:r>
            <a:r>
              <a:rPr lang="en" sz="3100">
                <a:latin typeface="Roboto"/>
                <a:ea typeface="Roboto"/>
                <a:cs typeface="Roboto"/>
                <a:sym typeface="Roboto"/>
              </a:rPr>
              <a:t>Time spent per task</a:t>
            </a:r>
            <a:endParaRPr sz="3100">
              <a:latin typeface="Roboto"/>
              <a:ea typeface="Roboto"/>
              <a:cs typeface="Roboto"/>
              <a:sym typeface="Roboto"/>
            </a:endParaRPr>
          </a:p>
        </p:txBody>
      </p:sp>
      <p:sp>
        <p:nvSpPr>
          <p:cNvPr id="170" name="Google Shape;170;p22"/>
          <p:cNvSpPr txBox="1"/>
          <p:nvPr/>
        </p:nvSpPr>
        <p:spPr>
          <a:xfrm>
            <a:off x="5051075" y="1983675"/>
            <a:ext cx="3861600" cy="174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Progress:</a:t>
            </a:r>
            <a:endParaRPr b="1">
              <a:latin typeface="Roboto"/>
              <a:ea typeface="Roboto"/>
              <a:cs typeface="Roboto"/>
              <a:sym typeface="Roboto"/>
            </a:endParaRPr>
          </a:p>
          <a:p>
            <a:pPr indent="-317500" lvl="0" marL="457200" rtl="0" algn="l">
              <a:spcBef>
                <a:spcPts val="400"/>
              </a:spcBef>
              <a:spcAft>
                <a:spcPts val="0"/>
              </a:spcAft>
              <a:buSzPts val="1400"/>
              <a:buFont typeface="Roboto"/>
              <a:buChar char="●"/>
            </a:pPr>
            <a:r>
              <a:rPr lang="en">
                <a:latin typeface="Roboto"/>
                <a:ea typeface="Roboto"/>
                <a:cs typeface="Roboto"/>
                <a:sym typeface="Roboto"/>
              </a:rPr>
              <a:t>Decluttered queue page (Major Change)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Enabled you to tag your question and filter questions by tag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Chat is now displayed on huddle page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Allowed users to edit their questions on the similar questions page</a:t>
            </a:r>
            <a:endParaRPr>
              <a:latin typeface="Roboto"/>
              <a:ea typeface="Roboto"/>
              <a:cs typeface="Roboto"/>
              <a:sym typeface="Roboto"/>
            </a:endParaRPr>
          </a:p>
        </p:txBody>
      </p:sp>
      <p:pic>
        <p:nvPicPr>
          <p:cNvPr id="171" name="Google Shape;171;p22"/>
          <p:cNvPicPr preferRelativeResize="0"/>
          <p:nvPr/>
        </p:nvPicPr>
        <p:blipFill>
          <a:blip r:embed="rId4">
            <a:alphaModFix/>
          </a:blip>
          <a:stretch>
            <a:fillRect/>
          </a:stretch>
        </p:blipFill>
        <p:spPr>
          <a:xfrm>
            <a:off x="450170" y="1891320"/>
            <a:ext cx="2269275" cy="1447325"/>
          </a:xfrm>
          <a:prstGeom prst="rect">
            <a:avLst/>
          </a:prstGeom>
          <a:noFill/>
          <a:ln>
            <a:noFill/>
          </a:ln>
        </p:spPr>
      </p:pic>
      <p:pic>
        <p:nvPicPr>
          <p:cNvPr id="172" name="Google Shape;172;p22"/>
          <p:cNvPicPr preferRelativeResize="0"/>
          <p:nvPr/>
        </p:nvPicPr>
        <p:blipFill rotWithShape="1">
          <a:blip r:embed="rId5">
            <a:alphaModFix/>
          </a:blip>
          <a:srcRect b="10402" l="0" r="0" t="0"/>
          <a:stretch/>
        </p:blipFill>
        <p:spPr>
          <a:xfrm>
            <a:off x="2797850" y="1891325"/>
            <a:ext cx="1782450" cy="285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New Usability Goal 2: Invitingness</a:t>
            </a:r>
            <a:endParaRPr/>
          </a:p>
        </p:txBody>
      </p:sp>
      <p:sp>
        <p:nvSpPr>
          <p:cNvPr id="179" name="Google Shape;179;p23"/>
          <p:cNvSpPr txBox="1"/>
          <p:nvPr/>
        </p:nvSpPr>
        <p:spPr>
          <a:xfrm>
            <a:off x="392050" y="1229525"/>
            <a:ext cx="852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400"/>
              </a:spcAft>
              <a:buNone/>
            </a:pPr>
            <a:r>
              <a:rPr b="1" lang="en" sz="1800">
                <a:latin typeface="Roboto"/>
                <a:ea typeface="Roboto"/>
                <a:cs typeface="Roboto"/>
                <a:sym typeface="Roboto"/>
              </a:rPr>
              <a:t>Metric: </a:t>
            </a:r>
            <a:r>
              <a:rPr lang="en" sz="1800">
                <a:latin typeface="Roboto"/>
                <a:ea typeface="Roboto"/>
                <a:cs typeface="Roboto"/>
                <a:sym typeface="Roboto"/>
              </a:rPr>
              <a:t>User comfort engaging with public question and collaboration features</a:t>
            </a:r>
            <a:endParaRPr sz="1800">
              <a:latin typeface="Roboto"/>
              <a:ea typeface="Roboto"/>
              <a:cs typeface="Roboto"/>
              <a:sym typeface="Roboto"/>
            </a:endParaRPr>
          </a:p>
        </p:txBody>
      </p:sp>
      <p:sp>
        <p:nvSpPr>
          <p:cNvPr id="180" name="Google Shape;180;p23"/>
          <p:cNvSpPr txBox="1"/>
          <p:nvPr/>
        </p:nvSpPr>
        <p:spPr>
          <a:xfrm>
            <a:off x="5051075" y="1983675"/>
            <a:ext cx="3861600" cy="174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Progress:</a:t>
            </a:r>
            <a:endParaRPr b="1">
              <a:latin typeface="Roboto"/>
              <a:ea typeface="Roboto"/>
              <a:cs typeface="Roboto"/>
              <a:sym typeface="Roboto"/>
            </a:endParaRPr>
          </a:p>
          <a:p>
            <a:pPr indent="-317500" lvl="0" marL="457200" rtl="0" algn="l">
              <a:spcBef>
                <a:spcPts val="400"/>
              </a:spcBef>
              <a:spcAft>
                <a:spcPts val="0"/>
              </a:spcAft>
              <a:buSzPts val="1400"/>
              <a:buFont typeface="Roboto"/>
              <a:buChar char="●"/>
            </a:pPr>
            <a:r>
              <a:rPr lang="en">
                <a:latin typeface="Roboto"/>
                <a:ea typeface="Roboto"/>
                <a:cs typeface="Roboto"/>
                <a:sym typeface="Roboto"/>
              </a:rPr>
              <a:t>Display chat on question page (Major change)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Prominently display how many have the same question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Notify users when others are engaging in collaboration (Major change)</a:t>
            </a:r>
            <a:endParaRPr>
              <a:latin typeface="Roboto"/>
              <a:ea typeface="Roboto"/>
              <a:cs typeface="Roboto"/>
              <a:sym typeface="Roboto"/>
            </a:endParaRPr>
          </a:p>
        </p:txBody>
      </p:sp>
      <p:pic>
        <p:nvPicPr>
          <p:cNvPr id="181" name="Google Shape;181;p23"/>
          <p:cNvPicPr preferRelativeResize="0"/>
          <p:nvPr/>
        </p:nvPicPr>
        <p:blipFill>
          <a:blip r:embed="rId3">
            <a:alphaModFix/>
          </a:blip>
          <a:stretch>
            <a:fillRect/>
          </a:stretch>
        </p:blipFill>
        <p:spPr>
          <a:xfrm>
            <a:off x="311700" y="1903125"/>
            <a:ext cx="2883450" cy="1098450"/>
          </a:xfrm>
          <a:prstGeom prst="rect">
            <a:avLst/>
          </a:prstGeom>
          <a:noFill/>
          <a:ln>
            <a:noFill/>
          </a:ln>
        </p:spPr>
      </p:pic>
      <p:pic>
        <p:nvPicPr>
          <p:cNvPr id="182" name="Google Shape;182;p23"/>
          <p:cNvPicPr preferRelativeResize="0"/>
          <p:nvPr/>
        </p:nvPicPr>
        <p:blipFill>
          <a:blip r:embed="rId4">
            <a:alphaModFix/>
          </a:blip>
          <a:stretch>
            <a:fillRect/>
          </a:stretch>
        </p:blipFill>
        <p:spPr>
          <a:xfrm>
            <a:off x="392050" y="3074000"/>
            <a:ext cx="2213174" cy="1110525"/>
          </a:xfrm>
          <a:prstGeom prst="rect">
            <a:avLst/>
          </a:prstGeom>
          <a:noFill/>
          <a:ln>
            <a:noFill/>
          </a:ln>
        </p:spPr>
      </p:pic>
      <p:pic>
        <p:nvPicPr>
          <p:cNvPr id="183" name="Google Shape;183;p23"/>
          <p:cNvPicPr preferRelativeResize="0"/>
          <p:nvPr/>
        </p:nvPicPr>
        <p:blipFill>
          <a:blip r:embed="rId5">
            <a:alphaModFix/>
          </a:blip>
          <a:stretch>
            <a:fillRect/>
          </a:stretch>
        </p:blipFill>
        <p:spPr>
          <a:xfrm>
            <a:off x="2731174" y="3001575"/>
            <a:ext cx="1733571" cy="183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B2CFA"/>
        </a:solidFill>
      </p:bgPr>
    </p:bg>
    <p:spTree>
      <p:nvGrpSpPr>
        <p:cNvPr id="187" name="Shape 187"/>
        <p:cNvGrpSpPr/>
        <p:nvPr/>
      </p:nvGrpSpPr>
      <p:grpSpPr>
        <a:xfrm>
          <a:off x="0" y="0"/>
          <a:ext cx="0" cy="0"/>
          <a:chOff x="0" y="0"/>
          <a:chExt cx="0" cy="0"/>
        </a:xfrm>
      </p:grpSpPr>
      <p:sp>
        <p:nvSpPr>
          <p:cNvPr id="188" name="Google Shape;188;p24"/>
          <p:cNvSpPr txBox="1"/>
          <p:nvPr>
            <p:ph type="title"/>
          </p:nvPr>
        </p:nvSpPr>
        <p:spPr>
          <a:xfrm>
            <a:off x="2622750" y="2065350"/>
            <a:ext cx="3898500" cy="101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Major Changes</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Change 1</a:t>
            </a:r>
            <a:r>
              <a:rPr lang="en" sz="4800"/>
              <a:t>: Simplified Queue Page</a:t>
            </a:r>
            <a:endParaRPr/>
          </a:p>
        </p:txBody>
      </p:sp>
      <p:pic>
        <p:nvPicPr>
          <p:cNvPr id="195" name="Google Shape;195;p25"/>
          <p:cNvPicPr preferRelativeResize="0"/>
          <p:nvPr/>
        </p:nvPicPr>
        <p:blipFill>
          <a:blip r:embed="rId3">
            <a:alphaModFix/>
          </a:blip>
          <a:stretch>
            <a:fillRect/>
          </a:stretch>
        </p:blipFill>
        <p:spPr>
          <a:xfrm>
            <a:off x="5772893" y="1236000"/>
            <a:ext cx="2765851" cy="3701525"/>
          </a:xfrm>
          <a:prstGeom prst="rect">
            <a:avLst/>
          </a:prstGeom>
          <a:noFill/>
          <a:ln>
            <a:noFill/>
          </a:ln>
        </p:spPr>
      </p:pic>
      <p:pic>
        <p:nvPicPr>
          <p:cNvPr id="196" name="Google Shape;196;p25"/>
          <p:cNvPicPr preferRelativeResize="0"/>
          <p:nvPr/>
        </p:nvPicPr>
        <p:blipFill>
          <a:blip r:embed="rId4">
            <a:alphaModFix/>
          </a:blip>
          <a:stretch>
            <a:fillRect/>
          </a:stretch>
        </p:blipFill>
        <p:spPr>
          <a:xfrm>
            <a:off x="605256" y="1236000"/>
            <a:ext cx="2904668" cy="3701524"/>
          </a:xfrm>
          <a:prstGeom prst="rect">
            <a:avLst/>
          </a:prstGeom>
          <a:noFill/>
          <a:ln>
            <a:noFill/>
          </a:ln>
        </p:spPr>
      </p:pic>
      <p:cxnSp>
        <p:nvCxnSpPr>
          <p:cNvPr id="197" name="Google Shape;197;p25"/>
          <p:cNvCxnSpPr/>
          <p:nvPr/>
        </p:nvCxnSpPr>
        <p:spPr>
          <a:xfrm>
            <a:off x="3850475" y="2986075"/>
            <a:ext cx="1428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Change 2</a:t>
            </a:r>
            <a:r>
              <a:rPr lang="en" sz="4800"/>
              <a:t>: Notifications Page </a:t>
            </a:r>
            <a:endParaRPr/>
          </a:p>
        </p:txBody>
      </p:sp>
      <p:cxnSp>
        <p:nvCxnSpPr>
          <p:cNvPr id="204" name="Google Shape;204;p26"/>
          <p:cNvCxnSpPr/>
          <p:nvPr/>
        </p:nvCxnSpPr>
        <p:spPr>
          <a:xfrm>
            <a:off x="3850475" y="2986075"/>
            <a:ext cx="1428900" cy="0"/>
          </a:xfrm>
          <a:prstGeom prst="straightConnector1">
            <a:avLst/>
          </a:prstGeom>
          <a:noFill/>
          <a:ln cap="flat" cmpd="sng" w="38100">
            <a:solidFill>
              <a:schemeClr val="dk2"/>
            </a:solidFill>
            <a:prstDash val="solid"/>
            <a:round/>
            <a:headEnd len="med" w="med" type="none"/>
            <a:tailEnd len="med" w="med" type="triangle"/>
          </a:ln>
        </p:spPr>
      </p:cxnSp>
      <p:sp>
        <p:nvSpPr>
          <p:cNvPr id="205" name="Google Shape;205;p26"/>
          <p:cNvSpPr txBox="1"/>
          <p:nvPr/>
        </p:nvSpPr>
        <p:spPr>
          <a:xfrm>
            <a:off x="442325" y="2406325"/>
            <a:ext cx="2511900" cy="115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Roboto"/>
                <a:ea typeface="Roboto"/>
                <a:cs typeface="Roboto"/>
                <a:sym typeface="Roboto"/>
              </a:rPr>
              <a:t>Nonexistent </a:t>
            </a:r>
            <a:endParaRPr sz="3000">
              <a:latin typeface="Roboto"/>
              <a:ea typeface="Roboto"/>
              <a:cs typeface="Roboto"/>
              <a:sym typeface="Roboto"/>
            </a:endParaRPr>
          </a:p>
          <a:p>
            <a:pPr indent="0" lvl="0" marL="0" rtl="0" algn="ctr">
              <a:spcBef>
                <a:spcPts val="400"/>
              </a:spcBef>
              <a:spcAft>
                <a:spcPts val="400"/>
              </a:spcAft>
              <a:buNone/>
            </a:pPr>
            <a:r>
              <a:rPr lang="en" sz="3000">
                <a:latin typeface="Roboto"/>
                <a:ea typeface="Roboto"/>
                <a:cs typeface="Roboto"/>
                <a:sym typeface="Roboto"/>
              </a:rPr>
              <a:t>feature</a:t>
            </a:r>
            <a:endParaRPr sz="900"/>
          </a:p>
        </p:txBody>
      </p:sp>
      <p:pic>
        <p:nvPicPr>
          <p:cNvPr id="206" name="Google Shape;206;p26"/>
          <p:cNvPicPr preferRelativeResize="0"/>
          <p:nvPr/>
        </p:nvPicPr>
        <p:blipFill>
          <a:blip r:embed="rId3">
            <a:alphaModFix/>
          </a:blip>
          <a:stretch>
            <a:fillRect/>
          </a:stretch>
        </p:blipFill>
        <p:spPr>
          <a:xfrm>
            <a:off x="5956050" y="1335850"/>
            <a:ext cx="2776143" cy="3701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Change 3: Integrated Chat</a:t>
            </a:r>
            <a:endParaRPr/>
          </a:p>
        </p:txBody>
      </p:sp>
      <p:pic>
        <p:nvPicPr>
          <p:cNvPr id="213" name="Google Shape;213;p27"/>
          <p:cNvPicPr preferRelativeResize="0"/>
          <p:nvPr/>
        </p:nvPicPr>
        <p:blipFill>
          <a:blip r:embed="rId3">
            <a:alphaModFix/>
          </a:blip>
          <a:stretch>
            <a:fillRect/>
          </a:stretch>
        </p:blipFill>
        <p:spPr>
          <a:xfrm>
            <a:off x="5617375" y="1325300"/>
            <a:ext cx="3012598" cy="3701525"/>
          </a:xfrm>
          <a:prstGeom prst="rect">
            <a:avLst/>
          </a:prstGeom>
          <a:noFill/>
          <a:ln>
            <a:noFill/>
          </a:ln>
        </p:spPr>
      </p:pic>
      <p:pic>
        <p:nvPicPr>
          <p:cNvPr id="214" name="Google Shape;214;p27"/>
          <p:cNvPicPr preferRelativeResize="0"/>
          <p:nvPr/>
        </p:nvPicPr>
        <p:blipFill>
          <a:blip r:embed="rId4">
            <a:alphaModFix/>
          </a:blip>
          <a:stretch>
            <a:fillRect/>
          </a:stretch>
        </p:blipFill>
        <p:spPr>
          <a:xfrm>
            <a:off x="152400" y="1289575"/>
            <a:ext cx="2878255" cy="3701525"/>
          </a:xfrm>
          <a:prstGeom prst="rect">
            <a:avLst/>
          </a:prstGeom>
          <a:noFill/>
          <a:ln>
            <a:noFill/>
          </a:ln>
        </p:spPr>
      </p:pic>
      <p:cxnSp>
        <p:nvCxnSpPr>
          <p:cNvPr id="215" name="Google Shape;215;p27"/>
          <p:cNvCxnSpPr/>
          <p:nvPr/>
        </p:nvCxnSpPr>
        <p:spPr>
          <a:xfrm>
            <a:off x="3850475" y="2986075"/>
            <a:ext cx="1428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B2CFA"/>
        </a:solidFill>
      </p:bgPr>
    </p:bg>
    <p:spTree>
      <p:nvGrpSpPr>
        <p:cNvPr id="219" name="Shape 219"/>
        <p:cNvGrpSpPr/>
        <p:nvPr/>
      </p:nvGrpSpPr>
      <p:grpSpPr>
        <a:xfrm>
          <a:off x="0" y="0"/>
          <a:ext cx="0" cy="0"/>
          <a:chOff x="0" y="0"/>
          <a:chExt cx="0" cy="0"/>
        </a:xfrm>
      </p:grpSpPr>
      <p:sp>
        <p:nvSpPr>
          <p:cNvPr id="220" name="Google Shape;220;p28"/>
          <p:cNvSpPr txBox="1"/>
          <p:nvPr>
            <p:ph type="title"/>
          </p:nvPr>
        </p:nvSpPr>
        <p:spPr>
          <a:xfrm>
            <a:off x="2622750" y="2065350"/>
            <a:ext cx="3898500" cy="101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Task Flows</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txBox="1"/>
          <p:nvPr>
            <p:ph idx="4294967295" type="title"/>
          </p:nvPr>
        </p:nvSpPr>
        <p:spPr>
          <a:xfrm>
            <a:off x="311700" y="114400"/>
            <a:ext cx="85206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SzPts val="990"/>
              <a:buNone/>
            </a:pPr>
            <a:r>
              <a:rPr lang="en" sz="3600"/>
              <a:t>Join a question asked by a classmate.</a:t>
            </a:r>
            <a:endParaRPr sz="3600"/>
          </a:p>
        </p:txBody>
      </p:sp>
      <p:pic>
        <p:nvPicPr>
          <p:cNvPr id="227" name="Google Shape;227;p29"/>
          <p:cNvPicPr preferRelativeResize="0"/>
          <p:nvPr/>
        </p:nvPicPr>
        <p:blipFill>
          <a:blip r:embed="rId3">
            <a:alphaModFix/>
          </a:blip>
          <a:stretch>
            <a:fillRect/>
          </a:stretch>
        </p:blipFill>
        <p:spPr>
          <a:xfrm>
            <a:off x="1936713" y="1348675"/>
            <a:ext cx="1559584" cy="3191250"/>
          </a:xfrm>
          <a:prstGeom prst="rect">
            <a:avLst/>
          </a:prstGeom>
          <a:noFill/>
          <a:ln>
            <a:noFill/>
          </a:ln>
        </p:spPr>
      </p:pic>
      <p:pic>
        <p:nvPicPr>
          <p:cNvPr id="228" name="Google Shape;228;p29"/>
          <p:cNvPicPr preferRelativeResize="0"/>
          <p:nvPr/>
        </p:nvPicPr>
        <p:blipFill>
          <a:blip r:embed="rId4">
            <a:alphaModFix/>
          </a:blip>
          <a:stretch>
            <a:fillRect/>
          </a:stretch>
        </p:blipFill>
        <p:spPr>
          <a:xfrm>
            <a:off x="3840953" y="1348675"/>
            <a:ext cx="1510844" cy="3191250"/>
          </a:xfrm>
          <a:prstGeom prst="rect">
            <a:avLst/>
          </a:prstGeom>
          <a:noFill/>
          <a:ln>
            <a:noFill/>
          </a:ln>
        </p:spPr>
      </p:pic>
      <p:pic>
        <p:nvPicPr>
          <p:cNvPr id="229" name="Google Shape;229;p29"/>
          <p:cNvPicPr preferRelativeResize="0"/>
          <p:nvPr/>
        </p:nvPicPr>
        <p:blipFill>
          <a:blip r:embed="rId5">
            <a:alphaModFix/>
          </a:blip>
          <a:stretch>
            <a:fillRect/>
          </a:stretch>
        </p:blipFill>
        <p:spPr>
          <a:xfrm>
            <a:off x="5696454" y="1369085"/>
            <a:ext cx="1510833" cy="3170838"/>
          </a:xfrm>
          <a:prstGeom prst="rect">
            <a:avLst/>
          </a:prstGeom>
          <a:noFill/>
          <a:ln>
            <a:noFill/>
          </a:ln>
        </p:spPr>
      </p:pic>
      <p:sp>
        <p:nvSpPr>
          <p:cNvPr id="230" name="Google Shape;230;p29"/>
          <p:cNvSpPr/>
          <p:nvPr/>
        </p:nvSpPr>
        <p:spPr>
          <a:xfrm>
            <a:off x="2882059" y="1956900"/>
            <a:ext cx="344600" cy="195250"/>
          </a:xfrm>
          <a:custGeom>
            <a:rect b="b" l="l" r="r" t="t"/>
            <a:pathLst>
              <a:path extrusionOk="0" h="7810" w="13784">
                <a:moveTo>
                  <a:pt x="11706" y="794"/>
                </a:moveTo>
                <a:cubicBezTo>
                  <a:pt x="7897" y="-476"/>
                  <a:pt x="-1731" y="1318"/>
                  <a:pt x="334" y="4760"/>
                </a:cubicBezTo>
                <a:cubicBezTo>
                  <a:pt x="2602" y="8540"/>
                  <a:pt x="11584" y="8968"/>
                  <a:pt x="13557" y="5025"/>
                </a:cubicBezTo>
                <a:cubicBezTo>
                  <a:pt x="14465" y="3210"/>
                  <a:pt x="11742" y="1218"/>
                  <a:pt x="10119" y="0"/>
                </a:cubicBezTo>
              </a:path>
            </a:pathLst>
          </a:custGeom>
          <a:noFill/>
          <a:ln cap="flat" cmpd="sng" w="9525">
            <a:solidFill>
              <a:schemeClr val="accent2"/>
            </a:solidFill>
            <a:prstDash val="solid"/>
            <a:round/>
            <a:headEnd len="med" w="med" type="none"/>
            <a:tailEnd len="med" w="med" type="none"/>
          </a:ln>
        </p:spPr>
      </p:sp>
      <p:sp>
        <p:nvSpPr>
          <p:cNvPr id="231" name="Google Shape;231;p29"/>
          <p:cNvSpPr/>
          <p:nvPr/>
        </p:nvSpPr>
        <p:spPr>
          <a:xfrm>
            <a:off x="3863794" y="1537020"/>
            <a:ext cx="368675" cy="290325"/>
          </a:xfrm>
          <a:custGeom>
            <a:rect b="b" l="l" r="r" t="t"/>
            <a:pathLst>
              <a:path extrusionOk="0" h="11613" w="14747">
                <a:moveTo>
                  <a:pt x="14747" y="2251"/>
                </a:moveTo>
                <a:cubicBezTo>
                  <a:pt x="10378" y="1521"/>
                  <a:pt x="5281" y="-1418"/>
                  <a:pt x="1525" y="929"/>
                </a:cubicBezTo>
                <a:cubicBezTo>
                  <a:pt x="-580" y="2244"/>
                  <a:pt x="-117" y="6000"/>
                  <a:pt x="731" y="8333"/>
                </a:cubicBezTo>
                <a:cubicBezTo>
                  <a:pt x="2152" y="12241"/>
                  <a:pt x="10498" y="12585"/>
                  <a:pt x="13160" y="9391"/>
                </a:cubicBezTo>
                <a:cubicBezTo>
                  <a:pt x="14931" y="7266"/>
                  <a:pt x="11695" y="2251"/>
                  <a:pt x="8929" y="2251"/>
                </a:cubicBezTo>
              </a:path>
            </a:pathLst>
          </a:custGeom>
          <a:noFill/>
          <a:ln cap="flat" cmpd="sng" w="9525">
            <a:solidFill>
              <a:schemeClr val="dk2"/>
            </a:solidFill>
            <a:prstDash val="solid"/>
            <a:round/>
            <a:headEnd len="med" w="med" type="none"/>
            <a:tailEnd len="med" w="med" type="none"/>
          </a:ln>
        </p:spPr>
      </p:sp>
      <p:sp>
        <p:nvSpPr>
          <p:cNvPr id="232" name="Google Shape;232;p29"/>
          <p:cNvSpPr/>
          <p:nvPr/>
        </p:nvSpPr>
        <p:spPr>
          <a:xfrm>
            <a:off x="4834746" y="1536057"/>
            <a:ext cx="468750" cy="267025"/>
          </a:xfrm>
          <a:custGeom>
            <a:rect b="b" l="l" r="r" t="t"/>
            <a:pathLst>
              <a:path extrusionOk="0" h="10681" w="18750">
                <a:moveTo>
                  <a:pt x="18750" y="2554"/>
                </a:moveTo>
                <a:cubicBezTo>
                  <a:pt x="12696" y="1346"/>
                  <a:pt x="2191" y="-2773"/>
                  <a:pt x="238" y="3083"/>
                </a:cubicBezTo>
                <a:cubicBezTo>
                  <a:pt x="-1667" y="8795"/>
                  <a:pt x="13816" y="13455"/>
                  <a:pt x="17427" y="8637"/>
                </a:cubicBezTo>
                <a:cubicBezTo>
                  <a:pt x="19159" y="6326"/>
                  <a:pt x="14223" y="3815"/>
                  <a:pt x="12932" y="1232"/>
                </a:cubicBezTo>
              </a:path>
            </a:pathLst>
          </a:custGeom>
          <a:noFill/>
          <a:ln cap="flat" cmpd="sng" w="9525">
            <a:solidFill>
              <a:schemeClr val="accent2"/>
            </a:solidFill>
            <a:prstDash val="solid"/>
            <a:round/>
            <a:headEnd len="med" w="med" type="none"/>
            <a:tailEnd len="med" w="med" type="none"/>
          </a:ln>
        </p:spPr>
      </p:sp>
      <p:sp>
        <p:nvSpPr>
          <p:cNvPr id="233" name="Google Shape;233;p29"/>
          <p:cNvSpPr/>
          <p:nvPr/>
        </p:nvSpPr>
        <p:spPr>
          <a:xfrm>
            <a:off x="4345477" y="3306684"/>
            <a:ext cx="561325" cy="399200"/>
          </a:xfrm>
          <a:custGeom>
            <a:rect b="b" l="l" r="r" t="t"/>
            <a:pathLst>
              <a:path extrusionOk="0" h="15968" w="22453">
                <a:moveTo>
                  <a:pt x="22453" y="3658"/>
                </a:moveTo>
                <a:cubicBezTo>
                  <a:pt x="16428" y="645"/>
                  <a:pt x="8381" y="-1469"/>
                  <a:pt x="2355" y="1542"/>
                </a:cubicBezTo>
                <a:cubicBezTo>
                  <a:pt x="135" y="2652"/>
                  <a:pt x="-363" y="6274"/>
                  <a:pt x="239" y="8682"/>
                </a:cubicBezTo>
                <a:cubicBezTo>
                  <a:pt x="1753" y="14740"/>
                  <a:pt x="12498" y="17797"/>
                  <a:pt x="17957" y="14765"/>
                </a:cubicBezTo>
                <a:cubicBezTo>
                  <a:pt x="20233" y="13501"/>
                  <a:pt x="22171" y="10442"/>
                  <a:pt x="21660" y="7889"/>
                </a:cubicBezTo>
                <a:cubicBezTo>
                  <a:pt x="21022" y="4701"/>
                  <a:pt x="17409" y="2332"/>
                  <a:pt x="14255" y="1542"/>
                </a:cubicBezTo>
              </a:path>
            </a:pathLst>
          </a:custGeom>
          <a:noFill/>
          <a:ln cap="flat" cmpd="sng" w="9525">
            <a:solidFill>
              <a:schemeClr val="lt2"/>
            </a:solidFill>
            <a:prstDash val="solid"/>
            <a:round/>
            <a:headEnd len="med" w="med" type="none"/>
            <a:tailEnd len="med" w="med" type="none"/>
          </a:ln>
        </p:spPr>
      </p:sp>
      <p:sp>
        <p:nvSpPr>
          <p:cNvPr id="234" name="Google Shape;234;p29"/>
          <p:cNvSpPr/>
          <p:nvPr/>
        </p:nvSpPr>
        <p:spPr>
          <a:xfrm>
            <a:off x="5777819" y="1540400"/>
            <a:ext cx="365275" cy="185100"/>
          </a:xfrm>
          <a:custGeom>
            <a:rect b="b" l="l" r="r" t="t"/>
            <a:pathLst>
              <a:path extrusionOk="0" h="7404" w="14611">
                <a:moveTo>
                  <a:pt x="12496" y="2645"/>
                </a:moveTo>
                <a:cubicBezTo>
                  <a:pt x="8509" y="1506"/>
                  <a:pt x="526" y="-947"/>
                  <a:pt x="67" y="3174"/>
                </a:cubicBezTo>
                <a:cubicBezTo>
                  <a:pt x="-471" y="8005"/>
                  <a:pt x="14611" y="9092"/>
                  <a:pt x="14611" y="4231"/>
                </a:cubicBezTo>
                <a:cubicBezTo>
                  <a:pt x="14611" y="1156"/>
                  <a:pt x="9489" y="0"/>
                  <a:pt x="6414" y="0"/>
                </a:cubicBezTo>
              </a:path>
            </a:pathLst>
          </a:custGeom>
          <a:noFill/>
          <a:ln cap="flat" cmpd="sng" w="9525">
            <a:solidFill>
              <a:schemeClr val="dk2"/>
            </a:solidFill>
            <a:prstDash val="solid"/>
            <a:round/>
            <a:headEnd len="med" w="med" type="none"/>
            <a:tailEnd len="med" w="med" type="none"/>
          </a:ln>
        </p:spPr>
      </p:sp>
      <p:sp>
        <p:nvSpPr>
          <p:cNvPr id="235" name="Google Shape;235;p29"/>
          <p:cNvSpPr/>
          <p:nvPr/>
        </p:nvSpPr>
        <p:spPr>
          <a:xfrm>
            <a:off x="6917608" y="1541500"/>
            <a:ext cx="174775" cy="256125"/>
          </a:xfrm>
          <a:custGeom>
            <a:rect b="b" l="l" r="r" t="t"/>
            <a:pathLst>
              <a:path extrusionOk="0" h="10245" w="6991">
                <a:moveTo>
                  <a:pt x="6307" y="1851"/>
                </a:moveTo>
                <a:cubicBezTo>
                  <a:pt x="4614" y="722"/>
                  <a:pt x="981" y="-567"/>
                  <a:pt x="225" y="1322"/>
                </a:cubicBezTo>
                <a:cubicBezTo>
                  <a:pt x="-1028" y="4454"/>
                  <a:pt x="3393" y="12171"/>
                  <a:pt x="5778" y="9784"/>
                </a:cubicBezTo>
                <a:cubicBezTo>
                  <a:pt x="8150" y="7410"/>
                  <a:pt x="6583" y="1059"/>
                  <a:pt x="3398" y="0"/>
                </a:cubicBezTo>
              </a:path>
            </a:pathLst>
          </a:custGeom>
          <a:noFill/>
          <a:ln cap="flat" cmpd="sng" w="9525">
            <a:solidFill>
              <a:schemeClr val="dk2"/>
            </a:solidFill>
            <a:prstDash val="solid"/>
            <a:round/>
            <a:headEnd len="med" w="med" type="none"/>
            <a:tailEnd len="med" w="med" type="none"/>
          </a:ln>
        </p:spPr>
      </p:sp>
      <p:sp>
        <p:nvSpPr>
          <p:cNvPr id="236" name="Google Shape;236;p29"/>
          <p:cNvSpPr/>
          <p:nvPr/>
        </p:nvSpPr>
        <p:spPr>
          <a:xfrm>
            <a:off x="6119157" y="2967602"/>
            <a:ext cx="663300" cy="310100"/>
          </a:xfrm>
          <a:custGeom>
            <a:rect b="b" l="l" r="r" t="t"/>
            <a:pathLst>
              <a:path extrusionOk="0" h="12404" w="26532">
                <a:moveTo>
                  <a:pt x="26345" y="4000"/>
                </a:moveTo>
                <a:cubicBezTo>
                  <a:pt x="17618" y="4000"/>
                  <a:pt x="2283" y="-4731"/>
                  <a:pt x="165" y="3735"/>
                </a:cubicBezTo>
                <a:cubicBezTo>
                  <a:pt x="-1736" y="11334"/>
                  <a:pt x="15018" y="14082"/>
                  <a:pt x="22379" y="11404"/>
                </a:cubicBezTo>
                <a:cubicBezTo>
                  <a:pt x="24384" y="10675"/>
                  <a:pt x="27094" y="8378"/>
                  <a:pt x="26345" y="6380"/>
                </a:cubicBezTo>
                <a:cubicBezTo>
                  <a:pt x="25402" y="3864"/>
                  <a:pt x="22950" y="1091"/>
                  <a:pt x="20263" y="1091"/>
                </a:cubicBezTo>
              </a:path>
            </a:pathLst>
          </a:custGeom>
          <a:noFill/>
          <a:ln cap="flat" cmpd="sng" w="9525">
            <a:solidFill>
              <a:schemeClr val="accent2"/>
            </a:solidFill>
            <a:prstDash val="solid"/>
            <a:round/>
            <a:headEnd len="med" w="med" type="none"/>
            <a:tailEnd len="med" w="med" type="none"/>
          </a:ln>
        </p:spPr>
      </p:sp>
      <p:cxnSp>
        <p:nvCxnSpPr>
          <p:cNvPr id="237" name="Google Shape;237;p29"/>
          <p:cNvCxnSpPr/>
          <p:nvPr/>
        </p:nvCxnSpPr>
        <p:spPr>
          <a:xfrm flipH="1" rot="10800000">
            <a:off x="3214253" y="1679200"/>
            <a:ext cx="1606500" cy="383400"/>
          </a:xfrm>
          <a:prstGeom prst="straightConnector1">
            <a:avLst/>
          </a:prstGeom>
          <a:noFill/>
          <a:ln cap="flat" cmpd="sng" w="9525">
            <a:solidFill>
              <a:schemeClr val="accent2"/>
            </a:solidFill>
            <a:prstDash val="solid"/>
            <a:round/>
            <a:headEnd len="med" w="med" type="none"/>
            <a:tailEnd len="med" w="med" type="triangle"/>
          </a:ln>
        </p:spPr>
      </p:cxnSp>
      <p:cxnSp>
        <p:nvCxnSpPr>
          <p:cNvPr id="238" name="Google Shape;238;p29"/>
          <p:cNvCxnSpPr/>
          <p:nvPr/>
        </p:nvCxnSpPr>
        <p:spPr>
          <a:xfrm>
            <a:off x="5230775" y="1791625"/>
            <a:ext cx="885900" cy="1348500"/>
          </a:xfrm>
          <a:prstGeom prst="straightConnector1">
            <a:avLst/>
          </a:prstGeom>
          <a:noFill/>
          <a:ln cap="flat" cmpd="sng" w="9525">
            <a:solidFill>
              <a:schemeClr val="accent2"/>
            </a:solidFill>
            <a:prstDash val="solid"/>
            <a:round/>
            <a:headEnd len="med" w="med" type="none"/>
            <a:tailEnd len="med" w="med" type="triangle"/>
          </a:ln>
        </p:spPr>
      </p:cxnSp>
      <p:cxnSp>
        <p:nvCxnSpPr>
          <p:cNvPr id="239" name="Google Shape;239;p29"/>
          <p:cNvCxnSpPr/>
          <p:nvPr/>
        </p:nvCxnSpPr>
        <p:spPr>
          <a:xfrm rot="10800000">
            <a:off x="5393238" y="1632950"/>
            <a:ext cx="363600" cy="0"/>
          </a:xfrm>
          <a:prstGeom prst="straightConnector1">
            <a:avLst/>
          </a:prstGeom>
          <a:noFill/>
          <a:ln cap="flat" cmpd="sng" w="9525">
            <a:solidFill>
              <a:schemeClr val="dk2"/>
            </a:solidFill>
            <a:prstDash val="solid"/>
            <a:round/>
            <a:headEnd len="med" w="med" type="none"/>
            <a:tailEnd len="med" w="med" type="triangle"/>
          </a:ln>
        </p:spPr>
      </p:cxnSp>
      <p:sp>
        <p:nvSpPr>
          <p:cNvPr id="240" name="Google Shape;240;p29"/>
          <p:cNvSpPr/>
          <p:nvPr/>
        </p:nvSpPr>
        <p:spPr>
          <a:xfrm>
            <a:off x="6202600" y="1242900"/>
            <a:ext cx="786750" cy="337175"/>
          </a:xfrm>
          <a:custGeom>
            <a:rect b="b" l="l" r="r" t="t"/>
            <a:pathLst>
              <a:path extrusionOk="0" h="13487" w="31470">
                <a:moveTo>
                  <a:pt x="31470" y="13487"/>
                </a:moveTo>
                <a:cubicBezTo>
                  <a:pt x="21972" y="7159"/>
                  <a:pt x="11413" y="0"/>
                  <a:pt x="0" y="0"/>
                </a:cubicBezTo>
              </a:path>
            </a:pathLst>
          </a:custGeom>
          <a:noFill/>
          <a:ln cap="flat" cmpd="sng" w="9525">
            <a:solidFill>
              <a:schemeClr val="dk2"/>
            </a:solidFill>
            <a:prstDash val="solid"/>
            <a:round/>
            <a:headEnd len="med" w="med" type="none"/>
            <a:tailEnd len="med" w="med" type="none"/>
          </a:ln>
        </p:spPr>
      </p:sp>
      <p:cxnSp>
        <p:nvCxnSpPr>
          <p:cNvPr id="241" name="Google Shape;241;p29"/>
          <p:cNvCxnSpPr/>
          <p:nvPr/>
        </p:nvCxnSpPr>
        <p:spPr>
          <a:xfrm flipH="1">
            <a:off x="3280400" y="1242900"/>
            <a:ext cx="2981700" cy="1323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9"/>
          <p:cNvCxnSpPr/>
          <p:nvPr/>
        </p:nvCxnSpPr>
        <p:spPr>
          <a:xfrm flipH="1" rot="10800000">
            <a:off x="4893600" y="3490775"/>
            <a:ext cx="819900" cy="462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29"/>
          <p:cNvCxnSpPr/>
          <p:nvPr/>
        </p:nvCxnSpPr>
        <p:spPr>
          <a:xfrm rot="10800000">
            <a:off x="3496288" y="1632950"/>
            <a:ext cx="363600" cy="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29"/>
          <p:cNvSpPr txBox="1"/>
          <p:nvPr/>
        </p:nvSpPr>
        <p:spPr>
          <a:xfrm>
            <a:off x="1840963" y="4514275"/>
            <a:ext cx="17511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Press Join/Ask on the course you’re interested in</a:t>
            </a:r>
            <a:endParaRPr sz="1000">
              <a:latin typeface="Roboto"/>
              <a:ea typeface="Roboto"/>
              <a:cs typeface="Roboto"/>
              <a:sym typeface="Roboto"/>
            </a:endParaRPr>
          </a:p>
        </p:txBody>
      </p:sp>
      <p:sp>
        <p:nvSpPr>
          <p:cNvPr id="245" name="Google Shape;245;p29"/>
          <p:cNvSpPr txBox="1"/>
          <p:nvPr/>
        </p:nvSpPr>
        <p:spPr>
          <a:xfrm>
            <a:off x="3720813" y="4514275"/>
            <a:ext cx="17511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Press ‘View queue’ to see the questions that will be answered next</a:t>
            </a:r>
            <a:endParaRPr sz="1000">
              <a:latin typeface="Roboto"/>
              <a:ea typeface="Roboto"/>
              <a:cs typeface="Roboto"/>
              <a:sym typeface="Roboto"/>
            </a:endParaRPr>
          </a:p>
        </p:txBody>
      </p:sp>
      <p:sp>
        <p:nvSpPr>
          <p:cNvPr id="246" name="Google Shape;246;p29"/>
          <p:cNvSpPr txBox="1"/>
          <p:nvPr/>
        </p:nvSpPr>
        <p:spPr>
          <a:xfrm>
            <a:off x="5600676" y="4514275"/>
            <a:ext cx="18894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Press “Join with X others” to collaborate and sign up to listen in on the TA’s answer</a:t>
            </a:r>
            <a:endParaRPr sz="10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a:bodyPr>
          <a:lstStyle/>
          <a:p>
            <a:pPr indent="0" lvl="0" marL="0" rtl="0" algn="ctr">
              <a:spcBef>
                <a:spcPts val="0"/>
              </a:spcBef>
              <a:spcAft>
                <a:spcPts val="400"/>
              </a:spcAft>
              <a:buNone/>
            </a:pPr>
            <a:r>
              <a:rPr lang="en" sz="3600"/>
              <a:t>Create a question and join its huddle.</a:t>
            </a:r>
            <a:endParaRPr sz="3600"/>
          </a:p>
        </p:txBody>
      </p:sp>
      <p:pic>
        <p:nvPicPr>
          <p:cNvPr id="253" name="Google Shape;253;p30"/>
          <p:cNvPicPr preferRelativeResize="0"/>
          <p:nvPr/>
        </p:nvPicPr>
        <p:blipFill>
          <a:blip r:embed="rId3">
            <a:alphaModFix/>
          </a:blip>
          <a:stretch>
            <a:fillRect/>
          </a:stretch>
        </p:blipFill>
        <p:spPr>
          <a:xfrm>
            <a:off x="1231312" y="1426725"/>
            <a:ext cx="1513277" cy="3096501"/>
          </a:xfrm>
          <a:prstGeom prst="rect">
            <a:avLst/>
          </a:prstGeom>
          <a:noFill/>
          <a:ln>
            <a:noFill/>
          </a:ln>
        </p:spPr>
      </p:pic>
      <p:pic>
        <p:nvPicPr>
          <p:cNvPr id="254" name="Google Shape;254;p30"/>
          <p:cNvPicPr preferRelativeResize="0"/>
          <p:nvPr/>
        </p:nvPicPr>
        <p:blipFill>
          <a:blip r:embed="rId4">
            <a:alphaModFix/>
          </a:blip>
          <a:stretch>
            <a:fillRect/>
          </a:stretch>
        </p:blipFill>
        <p:spPr>
          <a:xfrm>
            <a:off x="3001310" y="1426725"/>
            <a:ext cx="1465985" cy="3096499"/>
          </a:xfrm>
          <a:prstGeom prst="rect">
            <a:avLst/>
          </a:prstGeom>
          <a:noFill/>
          <a:ln>
            <a:noFill/>
          </a:ln>
        </p:spPr>
      </p:pic>
      <p:pic>
        <p:nvPicPr>
          <p:cNvPr id="255" name="Google Shape;255;p30"/>
          <p:cNvPicPr preferRelativeResize="0"/>
          <p:nvPr/>
        </p:nvPicPr>
        <p:blipFill>
          <a:blip r:embed="rId5">
            <a:alphaModFix/>
          </a:blip>
          <a:stretch>
            <a:fillRect/>
          </a:stretch>
        </p:blipFill>
        <p:spPr>
          <a:xfrm>
            <a:off x="4724015" y="1468172"/>
            <a:ext cx="1465977" cy="3017149"/>
          </a:xfrm>
          <a:prstGeom prst="rect">
            <a:avLst/>
          </a:prstGeom>
          <a:noFill/>
          <a:ln>
            <a:noFill/>
          </a:ln>
        </p:spPr>
      </p:pic>
      <p:pic>
        <p:nvPicPr>
          <p:cNvPr id="256" name="Google Shape;256;p30"/>
          <p:cNvPicPr preferRelativeResize="0"/>
          <p:nvPr/>
        </p:nvPicPr>
        <p:blipFill>
          <a:blip r:embed="rId6">
            <a:alphaModFix/>
          </a:blip>
          <a:stretch>
            <a:fillRect/>
          </a:stretch>
        </p:blipFill>
        <p:spPr>
          <a:xfrm>
            <a:off x="6446711" y="1464619"/>
            <a:ext cx="1465977" cy="3020701"/>
          </a:xfrm>
          <a:prstGeom prst="rect">
            <a:avLst/>
          </a:prstGeom>
          <a:noFill/>
          <a:ln>
            <a:noFill/>
          </a:ln>
        </p:spPr>
      </p:pic>
      <p:sp>
        <p:nvSpPr>
          <p:cNvPr id="257" name="Google Shape;257;p30"/>
          <p:cNvSpPr/>
          <p:nvPr/>
        </p:nvSpPr>
        <p:spPr>
          <a:xfrm>
            <a:off x="2119527" y="2026948"/>
            <a:ext cx="375925" cy="266475"/>
          </a:xfrm>
          <a:custGeom>
            <a:rect b="b" l="l" r="r" t="t"/>
            <a:pathLst>
              <a:path extrusionOk="0" h="10659" w="15037">
                <a:moveTo>
                  <a:pt x="11795" y="497"/>
                </a:moveTo>
                <a:cubicBezTo>
                  <a:pt x="7894" y="-476"/>
                  <a:pt x="-1112" y="-143"/>
                  <a:pt x="159" y="3671"/>
                </a:cubicBezTo>
                <a:cubicBezTo>
                  <a:pt x="1435" y="7500"/>
                  <a:pt x="7188" y="12363"/>
                  <a:pt x="10473" y="10017"/>
                </a:cubicBezTo>
                <a:cubicBezTo>
                  <a:pt x="12302" y="8711"/>
                  <a:pt x="14651" y="7218"/>
                  <a:pt x="14969" y="4993"/>
                </a:cubicBezTo>
                <a:cubicBezTo>
                  <a:pt x="15243" y="3079"/>
                  <a:pt x="12935" y="762"/>
                  <a:pt x="11002" y="762"/>
                </a:cubicBezTo>
              </a:path>
            </a:pathLst>
          </a:custGeom>
          <a:noFill/>
          <a:ln cap="flat" cmpd="sng" w="9525">
            <a:solidFill>
              <a:schemeClr val="accent2"/>
            </a:solidFill>
            <a:prstDash val="solid"/>
            <a:round/>
            <a:headEnd len="med" w="med" type="none"/>
            <a:tailEnd len="med" w="med" type="none"/>
          </a:ln>
        </p:spPr>
      </p:sp>
      <p:sp>
        <p:nvSpPr>
          <p:cNvPr id="258" name="Google Shape;258;p30"/>
          <p:cNvSpPr/>
          <p:nvPr/>
        </p:nvSpPr>
        <p:spPr>
          <a:xfrm>
            <a:off x="3489175" y="3364198"/>
            <a:ext cx="562675" cy="351525"/>
          </a:xfrm>
          <a:custGeom>
            <a:rect b="b" l="l" r="r" t="t"/>
            <a:pathLst>
              <a:path extrusionOk="0" h="14061" w="22507">
                <a:moveTo>
                  <a:pt x="18890" y="1748"/>
                </a:moveTo>
                <a:cubicBezTo>
                  <a:pt x="13373" y="-1566"/>
                  <a:pt x="-798" y="-128"/>
                  <a:pt x="114" y="6243"/>
                </a:cubicBezTo>
                <a:cubicBezTo>
                  <a:pt x="1159" y="13545"/>
                  <a:pt x="15775" y="16406"/>
                  <a:pt x="21534" y="11797"/>
                </a:cubicBezTo>
                <a:cubicBezTo>
                  <a:pt x="25072" y="8966"/>
                  <a:pt x="17731" y="2055"/>
                  <a:pt x="13336" y="954"/>
                </a:cubicBezTo>
              </a:path>
            </a:pathLst>
          </a:custGeom>
          <a:noFill/>
          <a:ln cap="flat" cmpd="sng" w="9525">
            <a:solidFill>
              <a:schemeClr val="accent2"/>
            </a:solidFill>
            <a:prstDash val="solid"/>
            <a:round/>
            <a:headEnd len="med" w="med" type="none"/>
            <a:tailEnd len="med" w="med" type="none"/>
          </a:ln>
        </p:spPr>
      </p:sp>
      <p:sp>
        <p:nvSpPr>
          <p:cNvPr id="259" name="Google Shape;259;p30"/>
          <p:cNvSpPr/>
          <p:nvPr/>
        </p:nvSpPr>
        <p:spPr>
          <a:xfrm>
            <a:off x="4997384" y="3266771"/>
            <a:ext cx="972275" cy="369925"/>
          </a:xfrm>
          <a:custGeom>
            <a:rect b="b" l="l" r="r" t="t"/>
            <a:pathLst>
              <a:path extrusionOk="0" h="14797" w="38891">
                <a:moveTo>
                  <a:pt x="34458" y="3000"/>
                </a:moveTo>
                <a:cubicBezTo>
                  <a:pt x="23176" y="492"/>
                  <a:pt x="-1194" y="-3990"/>
                  <a:pt x="80" y="7496"/>
                </a:cubicBezTo>
                <a:cubicBezTo>
                  <a:pt x="969" y="15511"/>
                  <a:pt x="15303" y="14609"/>
                  <a:pt x="23351" y="14107"/>
                </a:cubicBezTo>
                <a:cubicBezTo>
                  <a:pt x="27754" y="13832"/>
                  <a:pt x="32904" y="16025"/>
                  <a:pt x="36574" y="13578"/>
                </a:cubicBezTo>
                <a:cubicBezTo>
                  <a:pt x="38549" y="12261"/>
                  <a:pt x="39486" y="8826"/>
                  <a:pt x="38425" y="6703"/>
                </a:cubicBezTo>
                <a:cubicBezTo>
                  <a:pt x="37050" y="3952"/>
                  <a:pt x="33302" y="2471"/>
                  <a:pt x="30227" y="2471"/>
                </a:cubicBezTo>
              </a:path>
            </a:pathLst>
          </a:custGeom>
          <a:noFill/>
          <a:ln cap="flat" cmpd="sng" w="9525">
            <a:solidFill>
              <a:schemeClr val="accent2"/>
            </a:solidFill>
            <a:prstDash val="solid"/>
            <a:round/>
            <a:headEnd len="med" w="med" type="none"/>
            <a:tailEnd len="med" w="med" type="none"/>
          </a:ln>
        </p:spPr>
      </p:sp>
      <p:cxnSp>
        <p:nvCxnSpPr>
          <p:cNvPr id="260" name="Google Shape;260;p30"/>
          <p:cNvCxnSpPr/>
          <p:nvPr/>
        </p:nvCxnSpPr>
        <p:spPr>
          <a:xfrm>
            <a:off x="2493750" y="2165000"/>
            <a:ext cx="1018200" cy="1229700"/>
          </a:xfrm>
          <a:prstGeom prst="straightConnector1">
            <a:avLst/>
          </a:prstGeom>
          <a:noFill/>
          <a:ln cap="flat" cmpd="sng" w="9525">
            <a:solidFill>
              <a:schemeClr val="accent2"/>
            </a:solidFill>
            <a:prstDash val="solid"/>
            <a:round/>
            <a:headEnd len="med" w="med" type="none"/>
            <a:tailEnd len="med" w="med" type="triangle"/>
          </a:ln>
        </p:spPr>
      </p:cxnSp>
      <p:cxnSp>
        <p:nvCxnSpPr>
          <p:cNvPr id="261" name="Google Shape;261;p30"/>
          <p:cNvCxnSpPr/>
          <p:nvPr/>
        </p:nvCxnSpPr>
        <p:spPr>
          <a:xfrm flipH="1" rot="10800000">
            <a:off x="4060600" y="3421050"/>
            <a:ext cx="918900" cy="132300"/>
          </a:xfrm>
          <a:prstGeom prst="straightConnector1">
            <a:avLst/>
          </a:prstGeom>
          <a:noFill/>
          <a:ln cap="flat" cmpd="sng" w="9525">
            <a:solidFill>
              <a:schemeClr val="accent2"/>
            </a:solidFill>
            <a:prstDash val="solid"/>
            <a:round/>
            <a:headEnd len="med" w="med" type="none"/>
            <a:tailEnd len="med" w="med" type="triangle"/>
          </a:ln>
        </p:spPr>
      </p:cxnSp>
      <p:cxnSp>
        <p:nvCxnSpPr>
          <p:cNvPr id="262" name="Google Shape;262;p30"/>
          <p:cNvCxnSpPr>
            <a:endCxn id="256" idx="1"/>
          </p:cNvCxnSpPr>
          <p:nvPr/>
        </p:nvCxnSpPr>
        <p:spPr>
          <a:xfrm flipH="1" rot="10800000">
            <a:off x="5964611" y="2974970"/>
            <a:ext cx="482100" cy="492300"/>
          </a:xfrm>
          <a:prstGeom prst="straightConnector1">
            <a:avLst/>
          </a:prstGeom>
          <a:noFill/>
          <a:ln cap="flat" cmpd="sng" w="9525">
            <a:solidFill>
              <a:schemeClr val="accent2"/>
            </a:solidFill>
            <a:prstDash val="solid"/>
            <a:round/>
            <a:headEnd len="med" w="med" type="none"/>
            <a:tailEnd len="med" w="med" type="triangle"/>
          </a:ln>
        </p:spPr>
      </p:cxnSp>
      <p:sp>
        <p:nvSpPr>
          <p:cNvPr id="263" name="Google Shape;263;p30"/>
          <p:cNvSpPr/>
          <p:nvPr/>
        </p:nvSpPr>
        <p:spPr>
          <a:xfrm>
            <a:off x="3076123" y="1609650"/>
            <a:ext cx="290300" cy="196600"/>
          </a:xfrm>
          <a:custGeom>
            <a:rect b="b" l="l" r="r" t="t"/>
            <a:pathLst>
              <a:path extrusionOk="0" h="7864" w="11612">
                <a:moveTo>
                  <a:pt x="9496" y="0"/>
                </a:moveTo>
                <a:cubicBezTo>
                  <a:pt x="5804" y="0"/>
                  <a:pt x="-1259" y="2709"/>
                  <a:pt x="241" y="6082"/>
                </a:cubicBezTo>
                <a:cubicBezTo>
                  <a:pt x="1822" y="9638"/>
                  <a:pt x="11612" y="7329"/>
                  <a:pt x="11612" y="3438"/>
                </a:cubicBezTo>
                <a:cubicBezTo>
                  <a:pt x="11612" y="1388"/>
                  <a:pt x="6556" y="-1196"/>
                  <a:pt x="6059" y="793"/>
                </a:cubicBezTo>
              </a:path>
            </a:pathLst>
          </a:custGeom>
          <a:noFill/>
          <a:ln cap="flat" cmpd="sng" w="9525">
            <a:solidFill>
              <a:schemeClr val="dk2"/>
            </a:solidFill>
            <a:prstDash val="solid"/>
            <a:round/>
            <a:headEnd len="med" w="med" type="none"/>
            <a:tailEnd len="med" w="med" type="none"/>
          </a:ln>
        </p:spPr>
      </p:sp>
      <p:sp>
        <p:nvSpPr>
          <p:cNvPr id="264" name="Google Shape;264;p30"/>
          <p:cNvSpPr/>
          <p:nvPr/>
        </p:nvSpPr>
        <p:spPr>
          <a:xfrm>
            <a:off x="4845878" y="1687702"/>
            <a:ext cx="280825" cy="140025"/>
          </a:xfrm>
          <a:custGeom>
            <a:rect b="b" l="l" r="r" t="t"/>
            <a:pathLst>
              <a:path extrusionOk="0" h="5601" w="11233">
                <a:moveTo>
                  <a:pt x="10900" y="1638"/>
                </a:moveTo>
                <a:cubicBezTo>
                  <a:pt x="7355" y="929"/>
                  <a:pt x="506" y="-1684"/>
                  <a:pt x="58" y="1903"/>
                </a:cubicBezTo>
                <a:cubicBezTo>
                  <a:pt x="-405" y="5614"/>
                  <a:pt x="10430" y="7156"/>
                  <a:pt x="11165" y="3489"/>
                </a:cubicBezTo>
                <a:cubicBezTo>
                  <a:pt x="11439" y="2122"/>
                  <a:pt x="9121" y="1109"/>
                  <a:pt x="7727" y="1109"/>
                </a:cubicBezTo>
              </a:path>
            </a:pathLst>
          </a:custGeom>
          <a:noFill/>
          <a:ln cap="flat" cmpd="sng" w="9525">
            <a:solidFill>
              <a:schemeClr val="dk2"/>
            </a:solidFill>
            <a:prstDash val="solid"/>
            <a:round/>
            <a:headEnd len="med" w="med" type="none"/>
            <a:tailEnd len="med" w="med" type="none"/>
          </a:ln>
        </p:spPr>
      </p:sp>
      <p:sp>
        <p:nvSpPr>
          <p:cNvPr id="265" name="Google Shape;265;p30"/>
          <p:cNvSpPr/>
          <p:nvPr/>
        </p:nvSpPr>
        <p:spPr>
          <a:xfrm>
            <a:off x="5877014" y="1674463"/>
            <a:ext cx="186750" cy="175925"/>
          </a:xfrm>
          <a:custGeom>
            <a:rect b="b" l="l" r="r" t="t"/>
            <a:pathLst>
              <a:path extrusionOk="0" h="7037" w="7470">
                <a:moveTo>
                  <a:pt x="7470" y="1109"/>
                </a:moveTo>
                <a:cubicBezTo>
                  <a:pt x="5539" y="466"/>
                  <a:pt x="3016" y="-640"/>
                  <a:pt x="1388" y="580"/>
                </a:cubicBezTo>
                <a:cubicBezTo>
                  <a:pt x="-165" y="1744"/>
                  <a:pt x="-562" y="5435"/>
                  <a:pt x="1123" y="6398"/>
                </a:cubicBezTo>
                <a:cubicBezTo>
                  <a:pt x="2503" y="7187"/>
                  <a:pt x="4891" y="7375"/>
                  <a:pt x="5883" y="6134"/>
                </a:cubicBezTo>
                <a:cubicBezTo>
                  <a:pt x="6859" y="4914"/>
                  <a:pt x="6123" y="1638"/>
                  <a:pt x="4561" y="1638"/>
                </a:cubicBezTo>
              </a:path>
            </a:pathLst>
          </a:custGeom>
          <a:noFill/>
          <a:ln cap="flat" cmpd="sng" w="9525">
            <a:solidFill>
              <a:schemeClr val="dk2"/>
            </a:solidFill>
            <a:prstDash val="solid"/>
            <a:round/>
            <a:headEnd len="med" w="med" type="none"/>
            <a:tailEnd len="med" w="med" type="none"/>
          </a:ln>
        </p:spPr>
      </p:sp>
      <p:sp>
        <p:nvSpPr>
          <p:cNvPr id="266" name="Google Shape;266;p30"/>
          <p:cNvSpPr/>
          <p:nvPr/>
        </p:nvSpPr>
        <p:spPr>
          <a:xfrm>
            <a:off x="6511553" y="1670441"/>
            <a:ext cx="299300" cy="149900"/>
          </a:xfrm>
          <a:custGeom>
            <a:rect b="b" l="l" r="r" t="t"/>
            <a:pathLst>
              <a:path extrusionOk="0" h="5996" w="11972">
                <a:moveTo>
                  <a:pt x="11972" y="741"/>
                </a:moveTo>
                <a:cubicBezTo>
                  <a:pt x="7970" y="741"/>
                  <a:pt x="-496" y="-1634"/>
                  <a:pt x="71" y="2328"/>
                </a:cubicBezTo>
                <a:cubicBezTo>
                  <a:pt x="565" y="5780"/>
                  <a:pt x="7001" y="6796"/>
                  <a:pt x="10120" y="5237"/>
                </a:cubicBezTo>
                <a:cubicBezTo>
                  <a:pt x="11778" y="4409"/>
                  <a:pt x="9593" y="213"/>
                  <a:pt x="7740" y="213"/>
                </a:cubicBezTo>
              </a:path>
            </a:pathLst>
          </a:custGeom>
          <a:noFill/>
          <a:ln cap="flat" cmpd="sng" w="9525">
            <a:solidFill>
              <a:schemeClr val="dk2"/>
            </a:solidFill>
            <a:prstDash val="solid"/>
            <a:round/>
            <a:headEnd len="med" w="med" type="none"/>
            <a:tailEnd len="med" w="med" type="none"/>
          </a:ln>
        </p:spPr>
      </p:sp>
      <p:sp>
        <p:nvSpPr>
          <p:cNvPr id="267" name="Google Shape;267;p30"/>
          <p:cNvSpPr/>
          <p:nvPr/>
        </p:nvSpPr>
        <p:spPr>
          <a:xfrm>
            <a:off x="7586348" y="1643858"/>
            <a:ext cx="204575" cy="166800"/>
          </a:xfrm>
          <a:custGeom>
            <a:rect b="b" l="l" r="r" t="t"/>
            <a:pathLst>
              <a:path extrusionOk="0" h="6672" w="8183">
                <a:moveTo>
                  <a:pt x="7060" y="1541"/>
                </a:moveTo>
                <a:cubicBezTo>
                  <a:pt x="4830" y="984"/>
                  <a:pt x="911" y="-1169"/>
                  <a:pt x="184" y="1012"/>
                </a:cubicBezTo>
                <a:cubicBezTo>
                  <a:pt x="-552" y="3220"/>
                  <a:pt x="2178" y="5927"/>
                  <a:pt x="4416" y="6565"/>
                </a:cubicBezTo>
                <a:cubicBezTo>
                  <a:pt x="5925" y="6995"/>
                  <a:pt x="8376" y="5205"/>
                  <a:pt x="8118" y="3657"/>
                </a:cubicBezTo>
                <a:cubicBezTo>
                  <a:pt x="7836" y="1969"/>
                  <a:pt x="5418" y="1514"/>
                  <a:pt x="3887" y="748"/>
                </a:cubicBezTo>
              </a:path>
            </a:pathLst>
          </a:custGeom>
          <a:noFill/>
          <a:ln cap="flat" cmpd="sng" w="9525">
            <a:solidFill>
              <a:schemeClr val="dk2"/>
            </a:solidFill>
            <a:prstDash val="solid"/>
            <a:round/>
            <a:headEnd len="med" w="med" type="none"/>
            <a:tailEnd len="med" w="med" type="none"/>
          </a:ln>
        </p:spPr>
      </p:sp>
      <p:cxnSp>
        <p:nvCxnSpPr>
          <p:cNvPr id="268" name="Google Shape;268;p30"/>
          <p:cNvCxnSpPr/>
          <p:nvPr/>
        </p:nvCxnSpPr>
        <p:spPr>
          <a:xfrm flipH="1">
            <a:off x="6182750" y="1761700"/>
            <a:ext cx="337200" cy="6600"/>
          </a:xfrm>
          <a:prstGeom prst="straightConnector1">
            <a:avLst/>
          </a:prstGeom>
          <a:noFill/>
          <a:ln cap="flat" cmpd="sng" w="9525">
            <a:solidFill>
              <a:schemeClr val="dk2"/>
            </a:solidFill>
            <a:prstDash val="solid"/>
            <a:round/>
            <a:headEnd len="med" w="med" type="none"/>
            <a:tailEnd len="med" w="med" type="triangle"/>
          </a:ln>
        </p:spPr>
      </p:cxnSp>
      <p:cxnSp>
        <p:nvCxnSpPr>
          <p:cNvPr id="269" name="Google Shape;269;p30"/>
          <p:cNvCxnSpPr/>
          <p:nvPr/>
        </p:nvCxnSpPr>
        <p:spPr>
          <a:xfrm rot="10800000">
            <a:off x="4477125" y="1755100"/>
            <a:ext cx="370200" cy="0"/>
          </a:xfrm>
          <a:prstGeom prst="straightConnector1">
            <a:avLst/>
          </a:prstGeom>
          <a:noFill/>
          <a:ln cap="flat" cmpd="sng" w="9525">
            <a:solidFill>
              <a:schemeClr val="dk2"/>
            </a:solidFill>
            <a:prstDash val="solid"/>
            <a:round/>
            <a:headEnd len="med" w="med" type="none"/>
            <a:tailEnd len="med" w="med" type="triangle"/>
          </a:ln>
        </p:spPr>
      </p:cxnSp>
      <p:cxnSp>
        <p:nvCxnSpPr>
          <p:cNvPr id="270" name="Google Shape;270;p30"/>
          <p:cNvCxnSpPr/>
          <p:nvPr/>
        </p:nvCxnSpPr>
        <p:spPr>
          <a:xfrm rot="10800000">
            <a:off x="2751525" y="1728675"/>
            <a:ext cx="330600" cy="6600"/>
          </a:xfrm>
          <a:prstGeom prst="straightConnector1">
            <a:avLst/>
          </a:prstGeom>
          <a:noFill/>
          <a:ln cap="flat" cmpd="sng" w="9525">
            <a:solidFill>
              <a:schemeClr val="dk2"/>
            </a:solidFill>
            <a:prstDash val="solid"/>
            <a:round/>
            <a:headEnd len="med" w="med" type="none"/>
            <a:tailEnd len="med" w="med" type="triangle"/>
          </a:ln>
        </p:spPr>
      </p:cxnSp>
      <p:sp>
        <p:nvSpPr>
          <p:cNvPr id="271" name="Google Shape;271;p30"/>
          <p:cNvSpPr/>
          <p:nvPr/>
        </p:nvSpPr>
        <p:spPr>
          <a:xfrm>
            <a:off x="5091925" y="1279100"/>
            <a:ext cx="912350" cy="403275"/>
          </a:xfrm>
          <a:custGeom>
            <a:rect b="b" l="l" r="r" t="t"/>
            <a:pathLst>
              <a:path extrusionOk="0" h="16131" w="36494">
                <a:moveTo>
                  <a:pt x="36494" y="16131"/>
                </a:moveTo>
                <a:cubicBezTo>
                  <a:pt x="32850" y="13400"/>
                  <a:pt x="30399" y="9135"/>
                  <a:pt x="26445" y="6875"/>
                </a:cubicBezTo>
                <a:cubicBezTo>
                  <a:pt x="18538" y="2355"/>
                  <a:pt x="9108" y="0"/>
                  <a:pt x="0" y="0"/>
                </a:cubicBezTo>
              </a:path>
            </a:pathLst>
          </a:custGeom>
          <a:noFill/>
          <a:ln cap="flat" cmpd="sng" w="9525">
            <a:solidFill>
              <a:schemeClr val="dk2"/>
            </a:solidFill>
            <a:prstDash val="solid"/>
            <a:round/>
            <a:headEnd len="med" w="med" type="none"/>
            <a:tailEnd len="med" w="med" type="none"/>
          </a:ln>
        </p:spPr>
      </p:sp>
      <p:sp>
        <p:nvSpPr>
          <p:cNvPr id="272" name="Google Shape;272;p30"/>
          <p:cNvSpPr/>
          <p:nvPr/>
        </p:nvSpPr>
        <p:spPr>
          <a:xfrm>
            <a:off x="5065500" y="1279100"/>
            <a:ext cx="2565125" cy="370225"/>
          </a:xfrm>
          <a:custGeom>
            <a:rect b="b" l="l" r="r" t="t"/>
            <a:pathLst>
              <a:path extrusionOk="0" h="14809" w="102605">
                <a:moveTo>
                  <a:pt x="102605" y="14809"/>
                </a:moveTo>
                <a:cubicBezTo>
                  <a:pt x="96214" y="8418"/>
                  <a:pt x="85864" y="7920"/>
                  <a:pt x="77218" y="5289"/>
                </a:cubicBezTo>
                <a:cubicBezTo>
                  <a:pt x="66041" y="1887"/>
                  <a:pt x="53904" y="3565"/>
                  <a:pt x="42311" y="2115"/>
                </a:cubicBezTo>
                <a:cubicBezTo>
                  <a:pt x="28299" y="363"/>
                  <a:pt x="14121" y="0"/>
                  <a:pt x="0" y="0"/>
                </a:cubicBezTo>
              </a:path>
            </a:pathLst>
          </a:custGeom>
          <a:noFill/>
          <a:ln cap="flat" cmpd="sng" w="9525">
            <a:solidFill>
              <a:schemeClr val="dk2"/>
            </a:solidFill>
            <a:prstDash val="solid"/>
            <a:round/>
            <a:headEnd len="med" w="med" type="none"/>
            <a:tailEnd len="med" w="med" type="none"/>
          </a:ln>
        </p:spPr>
      </p:sp>
      <p:cxnSp>
        <p:nvCxnSpPr>
          <p:cNvPr id="273" name="Google Shape;273;p30"/>
          <p:cNvCxnSpPr/>
          <p:nvPr/>
        </p:nvCxnSpPr>
        <p:spPr>
          <a:xfrm flipH="1">
            <a:off x="2506850" y="1279100"/>
            <a:ext cx="2591700" cy="158700"/>
          </a:xfrm>
          <a:prstGeom prst="straightConnector1">
            <a:avLst/>
          </a:prstGeom>
          <a:noFill/>
          <a:ln cap="flat" cmpd="sng" w="9525">
            <a:solidFill>
              <a:schemeClr val="dk2"/>
            </a:solidFill>
            <a:prstDash val="solid"/>
            <a:round/>
            <a:headEnd len="med" w="med" type="none"/>
            <a:tailEnd len="med" w="med" type="triangle"/>
          </a:ln>
        </p:spPr>
      </p:cxnSp>
      <p:sp>
        <p:nvSpPr>
          <p:cNvPr id="274" name="Google Shape;274;p30"/>
          <p:cNvSpPr txBox="1"/>
          <p:nvPr/>
        </p:nvSpPr>
        <p:spPr>
          <a:xfrm>
            <a:off x="1054838" y="4515700"/>
            <a:ext cx="17511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Press Join/Ask on the course you’re interested in</a:t>
            </a:r>
            <a:endParaRPr sz="1000">
              <a:latin typeface="Roboto"/>
              <a:ea typeface="Roboto"/>
              <a:cs typeface="Roboto"/>
              <a:sym typeface="Roboto"/>
            </a:endParaRPr>
          </a:p>
        </p:txBody>
      </p:sp>
      <p:sp>
        <p:nvSpPr>
          <p:cNvPr id="275" name="Google Shape;275;p30"/>
          <p:cNvSpPr txBox="1"/>
          <p:nvPr/>
        </p:nvSpPr>
        <p:spPr>
          <a:xfrm>
            <a:off x="2869588" y="4515700"/>
            <a:ext cx="17511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Type and submit your question</a:t>
            </a:r>
            <a:endParaRPr sz="1000">
              <a:latin typeface="Roboto"/>
              <a:ea typeface="Roboto"/>
              <a:cs typeface="Roboto"/>
              <a:sym typeface="Roboto"/>
            </a:endParaRPr>
          </a:p>
        </p:txBody>
      </p:sp>
      <p:sp>
        <p:nvSpPr>
          <p:cNvPr id="276" name="Google Shape;276;p30"/>
          <p:cNvSpPr txBox="1"/>
          <p:nvPr/>
        </p:nvSpPr>
        <p:spPr>
          <a:xfrm>
            <a:off x="4512301" y="4485325"/>
            <a:ext cx="18894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If no one has asked the same question, submit yours</a:t>
            </a:r>
            <a:endParaRPr sz="1000">
              <a:latin typeface="Roboto"/>
              <a:ea typeface="Roboto"/>
              <a:cs typeface="Roboto"/>
              <a:sym typeface="Roboto"/>
            </a:endParaRPr>
          </a:p>
        </p:txBody>
      </p:sp>
      <p:sp>
        <p:nvSpPr>
          <p:cNvPr id="277" name="Google Shape;277;p30"/>
          <p:cNvSpPr txBox="1"/>
          <p:nvPr/>
        </p:nvSpPr>
        <p:spPr>
          <a:xfrm>
            <a:off x="6235001" y="4515700"/>
            <a:ext cx="18894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The app </a:t>
            </a:r>
            <a:r>
              <a:rPr lang="en" sz="1000">
                <a:latin typeface="Roboto"/>
                <a:ea typeface="Roboto"/>
                <a:cs typeface="Roboto"/>
                <a:sym typeface="Roboto"/>
              </a:rPr>
              <a:t>immediately</a:t>
            </a:r>
            <a:r>
              <a:rPr lang="en" sz="1000">
                <a:latin typeface="Roboto"/>
                <a:ea typeface="Roboto"/>
                <a:cs typeface="Roboto"/>
                <a:sym typeface="Roboto"/>
              </a:rPr>
              <a:t> takes you to the huddle to encourage collaboration</a:t>
            </a:r>
            <a:endParaRPr sz="10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a:bodyPr>
          <a:lstStyle/>
          <a:p>
            <a:pPr indent="0" lvl="0" marL="0" rtl="0" algn="ctr">
              <a:spcBef>
                <a:spcPts val="0"/>
              </a:spcBef>
              <a:spcAft>
                <a:spcPts val="400"/>
              </a:spcAft>
              <a:buNone/>
            </a:pPr>
            <a:r>
              <a:rPr lang="en" sz="3600"/>
              <a:t>Send a picture to a huddle’s chat.</a:t>
            </a:r>
            <a:endParaRPr sz="3600"/>
          </a:p>
        </p:txBody>
      </p:sp>
      <p:pic>
        <p:nvPicPr>
          <p:cNvPr id="284" name="Google Shape;284;p31"/>
          <p:cNvPicPr preferRelativeResize="0"/>
          <p:nvPr/>
        </p:nvPicPr>
        <p:blipFill>
          <a:blip r:embed="rId3">
            <a:alphaModFix/>
          </a:blip>
          <a:stretch>
            <a:fillRect/>
          </a:stretch>
        </p:blipFill>
        <p:spPr>
          <a:xfrm>
            <a:off x="609000" y="1289575"/>
            <a:ext cx="1574450" cy="3292375"/>
          </a:xfrm>
          <a:prstGeom prst="rect">
            <a:avLst/>
          </a:prstGeom>
          <a:noFill/>
          <a:ln>
            <a:noFill/>
          </a:ln>
        </p:spPr>
      </p:pic>
      <p:pic>
        <p:nvPicPr>
          <p:cNvPr id="285" name="Google Shape;285;p31"/>
          <p:cNvPicPr preferRelativeResize="0"/>
          <p:nvPr/>
        </p:nvPicPr>
        <p:blipFill>
          <a:blip r:embed="rId4">
            <a:alphaModFix/>
          </a:blip>
          <a:stretch>
            <a:fillRect/>
          </a:stretch>
        </p:blipFill>
        <p:spPr>
          <a:xfrm>
            <a:off x="2845325" y="1287638"/>
            <a:ext cx="1574450" cy="3296257"/>
          </a:xfrm>
          <a:prstGeom prst="rect">
            <a:avLst/>
          </a:prstGeom>
          <a:noFill/>
          <a:ln>
            <a:noFill/>
          </a:ln>
        </p:spPr>
      </p:pic>
      <p:pic>
        <p:nvPicPr>
          <p:cNvPr id="286" name="Google Shape;286;p31"/>
          <p:cNvPicPr preferRelativeResize="0"/>
          <p:nvPr/>
        </p:nvPicPr>
        <p:blipFill>
          <a:blip r:embed="rId5">
            <a:alphaModFix/>
          </a:blip>
          <a:stretch>
            <a:fillRect/>
          </a:stretch>
        </p:blipFill>
        <p:spPr>
          <a:xfrm>
            <a:off x="4750675" y="1289575"/>
            <a:ext cx="1611025" cy="3339349"/>
          </a:xfrm>
          <a:prstGeom prst="rect">
            <a:avLst/>
          </a:prstGeom>
          <a:noFill/>
          <a:ln>
            <a:noFill/>
          </a:ln>
        </p:spPr>
      </p:pic>
      <p:pic>
        <p:nvPicPr>
          <p:cNvPr id="287" name="Google Shape;287;p31"/>
          <p:cNvPicPr preferRelativeResize="0"/>
          <p:nvPr/>
        </p:nvPicPr>
        <p:blipFill>
          <a:blip r:embed="rId6">
            <a:alphaModFix/>
          </a:blip>
          <a:stretch>
            <a:fillRect/>
          </a:stretch>
        </p:blipFill>
        <p:spPr>
          <a:xfrm>
            <a:off x="6923975" y="1289575"/>
            <a:ext cx="1611025" cy="3331287"/>
          </a:xfrm>
          <a:prstGeom prst="rect">
            <a:avLst/>
          </a:prstGeom>
          <a:noFill/>
          <a:ln>
            <a:noFill/>
          </a:ln>
        </p:spPr>
      </p:pic>
      <p:cxnSp>
        <p:nvCxnSpPr>
          <p:cNvPr id="288" name="Google Shape;288;p31"/>
          <p:cNvCxnSpPr>
            <a:endCxn id="285" idx="1"/>
          </p:cNvCxnSpPr>
          <p:nvPr/>
        </p:nvCxnSpPr>
        <p:spPr>
          <a:xfrm flipH="1" rot="10800000">
            <a:off x="1760225" y="2935766"/>
            <a:ext cx="1085100" cy="178200"/>
          </a:xfrm>
          <a:prstGeom prst="straightConnector1">
            <a:avLst/>
          </a:prstGeom>
          <a:noFill/>
          <a:ln cap="flat" cmpd="sng" w="9525">
            <a:solidFill>
              <a:schemeClr val="accent2"/>
            </a:solidFill>
            <a:prstDash val="solid"/>
            <a:round/>
            <a:headEnd len="med" w="med" type="none"/>
            <a:tailEnd len="med" w="med" type="triangle"/>
          </a:ln>
        </p:spPr>
      </p:cxnSp>
      <p:sp>
        <p:nvSpPr>
          <p:cNvPr id="289" name="Google Shape;289;p31"/>
          <p:cNvSpPr/>
          <p:nvPr/>
        </p:nvSpPr>
        <p:spPr>
          <a:xfrm>
            <a:off x="1016551" y="2971031"/>
            <a:ext cx="776825" cy="247375"/>
          </a:xfrm>
          <a:custGeom>
            <a:rect b="b" l="l" r="r" t="t"/>
            <a:pathLst>
              <a:path extrusionOk="0" h="9895" w="31073">
                <a:moveTo>
                  <a:pt x="31073" y="6243"/>
                </a:moveTo>
                <a:cubicBezTo>
                  <a:pt x="26494" y="-2915"/>
                  <a:pt x="-3762" y="-1527"/>
                  <a:pt x="397" y="7829"/>
                </a:cubicBezTo>
                <a:cubicBezTo>
                  <a:pt x="1283" y="9822"/>
                  <a:pt x="4572" y="9613"/>
                  <a:pt x="6744" y="9416"/>
                </a:cubicBezTo>
                <a:cubicBezTo>
                  <a:pt x="13425" y="8810"/>
                  <a:pt x="20841" y="11357"/>
                  <a:pt x="26842" y="8358"/>
                </a:cubicBezTo>
                <a:cubicBezTo>
                  <a:pt x="28252" y="7653"/>
                  <a:pt x="29496" y="6243"/>
                  <a:pt x="31073" y="6243"/>
                </a:cubicBezTo>
              </a:path>
            </a:pathLst>
          </a:custGeom>
          <a:noFill/>
          <a:ln cap="flat" cmpd="sng" w="9525">
            <a:solidFill>
              <a:schemeClr val="accent2"/>
            </a:solidFill>
            <a:prstDash val="solid"/>
            <a:round/>
            <a:headEnd len="med" w="med" type="none"/>
            <a:tailEnd len="med" w="med" type="none"/>
          </a:ln>
        </p:spPr>
      </p:sp>
      <p:sp>
        <p:nvSpPr>
          <p:cNvPr id="290" name="Google Shape;290;p31"/>
          <p:cNvSpPr/>
          <p:nvPr/>
        </p:nvSpPr>
        <p:spPr>
          <a:xfrm>
            <a:off x="4020476" y="4169334"/>
            <a:ext cx="366650" cy="354700"/>
          </a:xfrm>
          <a:custGeom>
            <a:rect b="b" l="l" r="r" t="t"/>
            <a:pathLst>
              <a:path extrusionOk="0" h="14188" w="14666">
                <a:moveTo>
                  <a:pt x="11935" y="1680"/>
                </a:moveTo>
                <a:cubicBezTo>
                  <a:pt x="9973" y="-1261"/>
                  <a:pt x="4118" y="265"/>
                  <a:pt x="1357" y="2473"/>
                </a:cubicBezTo>
                <a:cubicBezTo>
                  <a:pt x="-1224" y="4537"/>
                  <a:pt x="457" y="10082"/>
                  <a:pt x="2944" y="12258"/>
                </a:cubicBezTo>
                <a:cubicBezTo>
                  <a:pt x="5598" y="14580"/>
                  <a:pt x="11319" y="15011"/>
                  <a:pt x="13522" y="12258"/>
                </a:cubicBezTo>
                <a:cubicBezTo>
                  <a:pt x="15807" y="9403"/>
                  <a:pt x="14270" y="1680"/>
                  <a:pt x="10613" y="1680"/>
                </a:cubicBezTo>
              </a:path>
            </a:pathLst>
          </a:custGeom>
          <a:noFill/>
          <a:ln cap="flat" cmpd="sng" w="9525">
            <a:solidFill>
              <a:schemeClr val="accent2"/>
            </a:solidFill>
            <a:prstDash val="solid"/>
            <a:round/>
            <a:headEnd len="med" w="med" type="none"/>
            <a:tailEnd len="med" w="med" type="none"/>
          </a:ln>
        </p:spPr>
      </p:sp>
      <p:cxnSp>
        <p:nvCxnSpPr>
          <p:cNvPr id="291" name="Google Shape;291;p31"/>
          <p:cNvCxnSpPr/>
          <p:nvPr/>
        </p:nvCxnSpPr>
        <p:spPr>
          <a:xfrm flipH="1" rot="10800000">
            <a:off x="4305475" y="3894050"/>
            <a:ext cx="456300" cy="330600"/>
          </a:xfrm>
          <a:prstGeom prst="straightConnector1">
            <a:avLst/>
          </a:prstGeom>
          <a:noFill/>
          <a:ln cap="flat" cmpd="sng" w="9525">
            <a:solidFill>
              <a:schemeClr val="accent2"/>
            </a:solidFill>
            <a:prstDash val="solid"/>
            <a:round/>
            <a:headEnd len="med" w="med" type="none"/>
            <a:tailEnd len="med" w="med" type="triangle"/>
          </a:ln>
        </p:spPr>
      </p:cxnSp>
      <p:sp>
        <p:nvSpPr>
          <p:cNvPr id="292" name="Google Shape;292;p31"/>
          <p:cNvSpPr/>
          <p:nvPr/>
        </p:nvSpPr>
        <p:spPr>
          <a:xfrm>
            <a:off x="5336574" y="3911063"/>
            <a:ext cx="428650" cy="398700"/>
          </a:xfrm>
          <a:custGeom>
            <a:rect b="b" l="l" r="r" t="t"/>
            <a:pathLst>
              <a:path extrusionOk="0" h="15948" w="17146">
                <a:moveTo>
                  <a:pt x="16941" y="1432"/>
                </a:moveTo>
                <a:cubicBezTo>
                  <a:pt x="12142" y="-366"/>
                  <a:pt x="5494" y="-846"/>
                  <a:pt x="1603" y="2490"/>
                </a:cubicBezTo>
                <a:cubicBezTo>
                  <a:pt x="-739" y="4498"/>
                  <a:pt x="-248" y="9277"/>
                  <a:pt x="1603" y="11745"/>
                </a:cubicBezTo>
                <a:cubicBezTo>
                  <a:pt x="4117" y="15098"/>
                  <a:pt x="10279" y="17242"/>
                  <a:pt x="13767" y="14919"/>
                </a:cubicBezTo>
                <a:cubicBezTo>
                  <a:pt x="17740" y="12273"/>
                  <a:pt x="18200" y="4014"/>
                  <a:pt x="14825" y="639"/>
                </a:cubicBezTo>
              </a:path>
            </a:pathLst>
          </a:custGeom>
          <a:noFill/>
          <a:ln cap="flat" cmpd="sng" w="9525">
            <a:solidFill>
              <a:schemeClr val="accent2"/>
            </a:solidFill>
            <a:prstDash val="solid"/>
            <a:round/>
            <a:headEnd len="med" w="med" type="none"/>
            <a:tailEnd len="med" w="med" type="none"/>
          </a:ln>
        </p:spPr>
      </p:sp>
      <p:cxnSp>
        <p:nvCxnSpPr>
          <p:cNvPr id="293" name="Google Shape;293;p31"/>
          <p:cNvCxnSpPr>
            <a:endCxn id="287" idx="1"/>
          </p:cNvCxnSpPr>
          <p:nvPr/>
        </p:nvCxnSpPr>
        <p:spPr>
          <a:xfrm flipH="1" rot="10800000">
            <a:off x="5740175" y="2955219"/>
            <a:ext cx="1183800" cy="991800"/>
          </a:xfrm>
          <a:prstGeom prst="straightConnector1">
            <a:avLst/>
          </a:prstGeom>
          <a:noFill/>
          <a:ln cap="flat" cmpd="sng" w="9525">
            <a:solidFill>
              <a:schemeClr val="accent2"/>
            </a:solidFill>
            <a:prstDash val="solid"/>
            <a:round/>
            <a:headEnd len="med" w="med" type="none"/>
            <a:tailEnd len="med" w="med" type="triangle"/>
          </a:ln>
        </p:spPr>
      </p:cxnSp>
      <p:sp>
        <p:nvSpPr>
          <p:cNvPr id="294" name="Google Shape;294;p31"/>
          <p:cNvSpPr/>
          <p:nvPr/>
        </p:nvSpPr>
        <p:spPr>
          <a:xfrm>
            <a:off x="6062233" y="1430061"/>
            <a:ext cx="291025" cy="326100"/>
          </a:xfrm>
          <a:custGeom>
            <a:rect b="b" l="l" r="r" t="t"/>
            <a:pathLst>
              <a:path extrusionOk="0" h="13044" w="11641">
                <a:moveTo>
                  <a:pt x="11186" y="3092"/>
                </a:moveTo>
                <a:cubicBezTo>
                  <a:pt x="8773" y="1484"/>
                  <a:pt x="5801" y="-521"/>
                  <a:pt x="2988" y="183"/>
                </a:cubicBezTo>
                <a:cubicBezTo>
                  <a:pt x="284" y="859"/>
                  <a:pt x="-537" y="5472"/>
                  <a:pt x="344" y="8116"/>
                </a:cubicBezTo>
                <a:cubicBezTo>
                  <a:pt x="1543" y="11713"/>
                  <a:pt x="9646" y="15018"/>
                  <a:pt x="11186" y="11554"/>
                </a:cubicBezTo>
                <a:cubicBezTo>
                  <a:pt x="12579" y="8420"/>
                  <a:pt x="10120" y="2299"/>
                  <a:pt x="6690" y="2299"/>
                </a:cubicBezTo>
              </a:path>
            </a:pathLst>
          </a:custGeom>
          <a:noFill/>
          <a:ln cap="flat" cmpd="sng" w="9525">
            <a:solidFill>
              <a:schemeClr val="dk2"/>
            </a:solidFill>
            <a:prstDash val="solid"/>
            <a:round/>
            <a:headEnd len="med" w="med" type="none"/>
            <a:tailEnd len="med" w="med" type="none"/>
          </a:ln>
        </p:spPr>
      </p:sp>
      <p:cxnSp>
        <p:nvCxnSpPr>
          <p:cNvPr id="295" name="Google Shape;295;p31"/>
          <p:cNvCxnSpPr/>
          <p:nvPr/>
        </p:nvCxnSpPr>
        <p:spPr>
          <a:xfrm flipH="1">
            <a:off x="4437975" y="1494125"/>
            <a:ext cx="1665900" cy="125700"/>
          </a:xfrm>
          <a:prstGeom prst="straightConnector1">
            <a:avLst/>
          </a:prstGeom>
          <a:noFill/>
          <a:ln cap="flat" cmpd="sng" w="9525">
            <a:solidFill>
              <a:schemeClr val="dk2"/>
            </a:solidFill>
            <a:prstDash val="solid"/>
            <a:round/>
            <a:headEnd len="med" w="med" type="none"/>
            <a:tailEnd len="med" w="med" type="triangle"/>
          </a:ln>
        </p:spPr>
      </p:cxnSp>
      <p:sp>
        <p:nvSpPr>
          <p:cNvPr id="296" name="Google Shape;296;p31"/>
          <p:cNvSpPr/>
          <p:nvPr/>
        </p:nvSpPr>
        <p:spPr>
          <a:xfrm>
            <a:off x="2968187" y="1457651"/>
            <a:ext cx="313900" cy="247075"/>
          </a:xfrm>
          <a:custGeom>
            <a:rect b="b" l="l" r="r" t="t"/>
            <a:pathLst>
              <a:path extrusionOk="0" h="9883" w="12556">
                <a:moveTo>
                  <a:pt x="10393" y="2252"/>
                </a:moveTo>
                <a:cubicBezTo>
                  <a:pt x="7826" y="969"/>
                  <a:pt x="4266" y="-1002"/>
                  <a:pt x="1931" y="666"/>
                </a:cubicBezTo>
                <a:cubicBezTo>
                  <a:pt x="-27" y="2064"/>
                  <a:pt x="-630" y="5927"/>
                  <a:pt x="873" y="7806"/>
                </a:cubicBezTo>
                <a:cubicBezTo>
                  <a:pt x="2913" y="10357"/>
                  <a:pt x="8217" y="10505"/>
                  <a:pt x="10658" y="8335"/>
                </a:cubicBezTo>
                <a:cubicBezTo>
                  <a:pt x="12144" y="7014"/>
                  <a:pt x="13222" y="4070"/>
                  <a:pt x="11980" y="2517"/>
                </a:cubicBezTo>
                <a:cubicBezTo>
                  <a:pt x="10857" y="1113"/>
                  <a:pt x="8489" y="1459"/>
                  <a:pt x="6691" y="1459"/>
                </a:cubicBezTo>
              </a:path>
            </a:pathLst>
          </a:custGeom>
          <a:noFill/>
          <a:ln cap="flat" cmpd="sng" w="9525">
            <a:solidFill>
              <a:schemeClr val="dk2"/>
            </a:solidFill>
            <a:prstDash val="solid"/>
            <a:round/>
            <a:headEnd len="med" w="med" type="none"/>
            <a:tailEnd len="med" w="med" type="none"/>
          </a:ln>
        </p:spPr>
      </p:sp>
      <p:cxnSp>
        <p:nvCxnSpPr>
          <p:cNvPr id="297" name="Google Shape;297;p31"/>
          <p:cNvCxnSpPr/>
          <p:nvPr/>
        </p:nvCxnSpPr>
        <p:spPr>
          <a:xfrm flipH="1">
            <a:off x="2170375" y="1593300"/>
            <a:ext cx="799800" cy="224700"/>
          </a:xfrm>
          <a:prstGeom prst="straightConnector1">
            <a:avLst/>
          </a:prstGeom>
          <a:noFill/>
          <a:ln cap="flat" cmpd="sng" w="9525">
            <a:solidFill>
              <a:schemeClr val="dk2"/>
            </a:solidFill>
            <a:prstDash val="solid"/>
            <a:round/>
            <a:headEnd len="med" w="med" type="none"/>
            <a:tailEnd len="med" w="med" type="triangle"/>
          </a:ln>
        </p:spPr>
      </p:cxnSp>
      <p:sp>
        <p:nvSpPr>
          <p:cNvPr id="298" name="Google Shape;298;p31"/>
          <p:cNvSpPr/>
          <p:nvPr/>
        </p:nvSpPr>
        <p:spPr>
          <a:xfrm>
            <a:off x="7040104" y="1460925"/>
            <a:ext cx="310675" cy="318925"/>
          </a:xfrm>
          <a:custGeom>
            <a:rect b="b" l="l" r="r" t="t"/>
            <a:pathLst>
              <a:path extrusionOk="0" h="12757" w="12427">
                <a:moveTo>
                  <a:pt x="10945" y="2193"/>
                </a:moveTo>
                <a:cubicBezTo>
                  <a:pt x="8387" y="-362"/>
                  <a:pt x="698" y="-1108"/>
                  <a:pt x="102" y="2458"/>
                </a:cubicBezTo>
                <a:cubicBezTo>
                  <a:pt x="-713" y="7334"/>
                  <a:pt x="7676" y="15142"/>
                  <a:pt x="11474" y="11978"/>
                </a:cubicBezTo>
                <a:cubicBezTo>
                  <a:pt x="14743" y="9255"/>
                  <a:pt x="8588" y="1400"/>
                  <a:pt x="4334" y="1400"/>
                </a:cubicBezTo>
              </a:path>
            </a:pathLst>
          </a:custGeom>
          <a:noFill/>
          <a:ln cap="flat" cmpd="sng" w="9525">
            <a:solidFill>
              <a:schemeClr val="dk2"/>
            </a:solidFill>
            <a:prstDash val="solid"/>
            <a:round/>
            <a:headEnd len="med" w="med" type="none"/>
            <a:tailEnd len="med" w="med" type="none"/>
          </a:ln>
        </p:spPr>
      </p:sp>
      <p:cxnSp>
        <p:nvCxnSpPr>
          <p:cNvPr id="299" name="Google Shape;299;p31"/>
          <p:cNvCxnSpPr/>
          <p:nvPr/>
        </p:nvCxnSpPr>
        <p:spPr>
          <a:xfrm flipH="1">
            <a:off x="2143825" y="1269350"/>
            <a:ext cx="4647600" cy="6600"/>
          </a:xfrm>
          <a:prstGeom prst="straightConnector1">
            <a:avLst/>
          </a:prstGeom>
          <a:noFill/>
          <a:ln cap="flat" cmpd="sng" w="9525">
            <a:solidFill>
              <a:schemeClr val="dk2"/>
            </a:solidFill>
            <a:prstDash val="solid"/>
            <a:round/>
            <a:headEnd len="med" w="med" type="none"/>
            <a:tailEnd len="med" w="med" type="triangle"/>
          </a:ln>
        </p:spPr>
      </p:cxnSp>
      <p:sp>
        <p:nvSpPr>
          <p:cNvPr id="300" name="Google Shape;300;p31"/>
          <p:cNvSpPr/>
          <p:nvPr/>
        </p:nvSpPr>
        <p:spPr>
          <a:xfrm>
            <a:off x="6771600" y="1269350"/>
            <a:ext cx="409900" cy="224775"/>
          </a:xfrm>
          <a:custGeom>
            <a:rect b="b" l="l" r="r" t="t"/>
            <a:pathLst>
              <a:path extrusionOk="0" h="8991" w="16396">
                <a:moveTo>
                  <a:pt x="16396" y="8991"/>
                </a:moveTo>
                <a:cubicBezTo>
                  <a:pt x="10284" y="7770"/>
                  <a:pt x="6233" y="0"/>
                  <a:pt x="0" y="0"/>
                </a:cubicBezTo>
              </a:path>
            </a:pathLst>
          </a:custGeom>
          <a:noFill/>
          <a:ln cap="flat" cmpd="sng" w="9525">
            <a:solidFill>
              <a:schemeClr val="dk2"/>
            </a:solidFill>
            <a:prstDash val="solid"/>
            <a:round/>
            <a:headEnd len="med" w="med" type="none"/>
            <a:tailEnd len="med" w="med" type="none"/>
          </a:ln>
        </p:spPr>
      </p:sp>
      <p:sp>
        <p:nvSpPr>
          <p:cNvPr id="301" name="Google Shape;301;p31"/>
          <p:cNvSpPr txBox="1"/>
          <p:nvPr/>
        </p:nvSpPr>
        <p:spPr>
          <a:xfrm>
            <a:off x="529400" y="4524025"/>
            <a:ext cx="17511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From the queue screen, press join on a question you can help answer</a:t>
            </a:r>
            <a:endParaRPr sz="1000">
              <a:latin typeface="Roboto"/>
              <a:ea typeface="Roboto"/>
              <a:cs typeface="Roboto"/>
              <a:sym typeface="Roboto"/>
            </a:endParaRPr>
          </a:p>
        </p:txBody>
      </p:sp>
      <p:sp>
        <p:nvSpPr>
          <p:cNvPr id="302" name="Google Shape;302;p31"/>
          <p:cNvSpPr txBox="1"/>
          <p:nvPr/>
        </p:nvSpPr>
        <p:spPr>
          <a:xfrm>
            <a:off x="2756988" y="4524025"/>
            <a:ext cx="17511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Push the camera button (familiar to most users since this mirrors SMS)</a:t>
            </a:r>
            <a:endParaRPr sz="1000">
              <a:latin typeface="Roboto"/>
              <a:ea typeface="Roboto"/>
              <a:cs typeface="Roboto"/>
              <a:sym typeface="Roboto"/>
            </a:endParaRPr>
          </a:p>
        </p:txBody>
      </p:sp>
      <p:sp>
        <p:nvSpPr>
          <p:cNvPr id="303" name="Google Shape;303;p31"/>
          <p:cNvSpPr txBox="1"/>
          <p:nvPr/>
        </p:nvSpPr>
        <p:spPr>
          <a:xfrm>
            <a:off x="4572001" y="4642550"/>
            <a:ext cx="18894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Take a photo</a:t>
            </a:r>
            <a:endParaRPr sz="1000">
              <a:latin typeface="Roboto"/>
              <a:ea typeface="Roboto"/>
              <a:cs typeface="Roboto"/>
              <a:sym typeface="Roboto"/>
            </a:endParaRPr>
          </a:p>
        </p:txBody>
      </p:sp>
      <p:sp>
        <p:nvSpPr>
          <p:cNvPr id="304" name="Google Shape;304;p31"/>
          <p:cNvSpPr txBox="1"/>
          <p:nvPr/>
        </p:nvSpPr>
        <p:spPr>
          <a:xfrm>
            <a:off x="6784776" y="4524025"/>
            <a:ext cx="18894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Your photo is uploaded to the huddle and you can continue chatting</a:t>
            </a:r>
            <a:endParaRPr sz="10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7808" l="22767" r="0" t="27010"/>
          <a:stretch/>
        </p:blipFill>
        <p:spPr>
          <a:xfrm>
            <a:off x="150" y="0"/>
            <a:ext cx="9144003" cy="5143501"/>
          </a:xfrm>
          <a:prstGeom prst="rect">
            <a:avLst/>
          </a:prstGeom>
          <a:noFill/>
          <a:ln>
            <a:noFill/>
          </a:ln>
        </p:spPr>
      </p:pic>
      <p:sp>
        <p:nvSpPr>
          <p:cNvPr id="74" name="Google Shape;74;p14"/>
          <p:cNvSpPr txBox="1"/>
          <p:nvPr>
            <p:ph type="title"/>
          </p:nvPr>
        </p:nvSpPr>
        <p:spPr>
          <a:xfrm>
            <a:off x="553650" y="526350"/>
            <a:ext cx="6227100" cy="4090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4800"/>
              <a:t>The Problem</a:t>
            </a:r>
            <a:r>
              <a:rPr b="1" lang="en" sz="4800"/>
              <a:t>: </a:t>
            </a:r>
            <a:endParaRPr sz="4800"/>
          </a:p>
          <a:p>
            <a:pPr indent="0" lvl="0" marL="0" rtl="0" algn="l">
              <a:spcBef>
                <a:spcPts val="0"/>
              </a:spcBef>
              <a:spcAft>
                <a:spcPts val="0"/>
              </a:spcAft>
              <a:buNone/>
            </a:pPr>
            <a:r>
              <a:rPr lang="en" sz="4800"/>
              <a:t>Students wait in line while Teachers and TAs repeatedly answer the same question.</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B2CFA"/>
        </a:solidFill>
      </p:bgPr>
    </p:bg>
    <p:spTree>
      <p:nvGrpSpPr>
        <p:cNvPr id="308" name="Shape 308"/>
        <p:cNvGrpSpPr/>
        <p:nvPr/>
      </p:nvGrpSpPr>
      <p:grpSpPr>
        <a:xfrm>
          <a:off x="0" y="0"/>
          <a:ext cx="0" cy="0"/>
          <a:chOff x="0" y="0"/>
          <a:chExt cx="0" cy="0"/>
        </a:xfrm>
      </p:grpSpPr>
      <p:sp>
        <p:nvSpPr>
          <p:cNvPr id="309" name="Google Shape;309;p32"/>
          <p:cNvSpPr txBox="1"/>
          <p:nvPr>
            <p:ph type="title"/>
          </p:nvPr>
        </p:nvSpPr>
        <p:spPr>
          <a:xfrm>
            <a:off x="2622750" y="2065350"/>
            <a:ext cx="3898500" cy="1012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Implementation</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3"/>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Using Figma</a:t>
            </a:r>
            <a:endParaRPr/>
          </a:p>
        </p:txBody>
      </p:sp>
      <p:sp>
        <p:nvSpPr>
          <p:cNvPr id="316" name="Google Shape;316;p33"/>
          <p:cNvSpPr txBox="1"/>
          <p:nvPr/>
        </p:nvSpPr>
        <p:spPr>
          <a:xfrm>
            <a:off x="4523375" y="1729025"/>
            <a:ext cx="4065900" cy="3163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lang="en" sz="1500" u="sng">
                <a:solidFill>
                  <a:schemeClr val="hlink"/>
                </a:solidFill>
                <a:latin typeface="Roboto"/>
                <a:ea typeface="Roboto"/>
                <a:cs typeface="Roboto"/>
                <a:sym typeface="Roboto"/>
                <a:hlinkClick r:id="rId3"/>
              </a:rPr>
              <a:t>Figma</a:t>
            </a:r>
            <a:r>
              <a:rPr lang="en" sz="1500">
                <a:latin typeface="Roboto"/>
                <a:ea typeface="Roboto"/>
                <a:cs typeface="Roboto"/>
                <a:sym typeface="Roboto"/>
              </a:rPr>
              <a:t> is a graphic design tool that allows us to easily embed links in the design.</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We found it super helpful for building a modern-looking interface to better access 60% feedback.</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Making lots of pages for dummy user-generated data was prohibitively time-consuming.</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Many of the responsive UI elements we’d like to include (i.e. buttons that change color when hovered) were also time-prohibitive to create within Figma.</a:t>
            </a:r>
            <a:endParaRPr sz="1500">
              <a:latin typeface="Roboto"/>
              <a:ea typeface="Roboto"/>
              <a:cs typeface="Roboto"/>
              <a:sym typeface="Roboto"/>
            </a:endParaRPr>
          </a:p>
        </p:txBody>
      </p:sp>
      <p:pic>
        <p:nvPicPr>
          <p:cNvPr id="317" name="Google Shape;317;p33"/>
          <p:cNvPicPr preferRelativeResize="0"/>
          <p:nvPr/>
        </p:nvPicPr>
        <p:blipFill>
          <a:blip r:embed="rId4">
            <a:alphaModFix/>
          </a:blip>
          <a:stretch>
            <a:fillRect/>
          </a:stretch>
        </p:blipFill>
        <p:spPr>
          <a:xfrm>
            <a:off x="279402" y="1276200"/>
            <a:ext cx="3796750" cy="3649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4"/>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What got left out?</a:t>
            </a:r>
            <a:endParaRPr/>
          </a:p>
        </p:txBody>
      </p:sp>
      <p:sp>
        <p:nvSpPr>
          <p:cNvPr id="324" name="Google Shape;324;p34"/>
          <p:cNvSpPr txBox="1"/>
          <p:nvPr/>
        </p:nvSpPr>
        <p:spPr>
          <a:xfrm>
            <a:off x="2652300" y="1289575"/>
            <a:ext cx="6180000" cy="27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Our three tasks primarily deal with how students leverage the scheduling and </a:t>
            </a:r>
            <a:r>
              <a:rPr lang="en" sz="1800">
                <a:latin typeface="Roboto"/>
                <a:ea typeface="Roboto"/>
                <a:cs typeface="Roboto"/>
                <a:sym typeface="Roboto"/>
              </a:rPr>
              <a:t>collaboration</a:t>
            </a:r>
            <a:r>
              <a:rPr lang="en" sz="1800">
                <a:latin typeface="Roboto"/>
                <a:ea typeface="Roboto"/>
                <a:cs typeface="Roboto"/>
                <a:sym typeface="Roboto"/>
              </a:rPr>
              <a:t> features of our project.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However, supporting features like Account info and Settings, as well as aggregator pages like my questions and joined questions were not part of our tasks so got left out of the medium-fi.</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Much more critically, we still need to develop our TA-side features such as creating a class. This was a totally different set of interfaces and tasks so it wound up being out of scope for the medium-fi.</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325" name="Google Shape;325;p34"/>
          <p:cNvPicPr preferRelativeResize="0"/>
          <p:nvPr/>
        </p:nvPicPr>
        <p:blipFill>
          <a:blip r:embed="rId3">
            <a:alphaModFix/>
          </a:blip>
          <a:stretch>
            <a:fillRect/>
          </a:stretch>
        </p:blipFill>
        <p:spPr>
          <a:xfrm>
            <a:off x="152400" y="1289575"/>
            <a:ext cx="1926231" cy="3701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5"/>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Prototype limitations</a:t>
            </a:r>
            <a:endParaRPr/>
          </a:p>
        </p:txBody>
      </p:sp>
      <p:pic>
        <p:nvPicPr>
          <p:cNvPr id="332" name="Google Shape;332;p35"/>
          <p:cNvPicPr preferRelativeResize="0"/>
          <p:nvPr/>
        </p:nvPicPr>
        <p:blipFill>
          <a:blip r:embed="rId3">
            <a:alphaModFix/>
          </a:blip>
          <a:stretch>
            <a:fillRect/>
          </a:stretch>
        </p:blipFill>
        <p:spPr>
          <a:xfrm>
            <a:off x="152400" y="1289575"/>
            <a:ext cx="2265200" cy="2207750"/>
          </a:xfrm>
          <a:prstGeom prst="rect">
            <a:avLst/>
          </a:prstGeom>
          <a:noFill/>
          <a:ln>
            <a:noFill/>
          </a:ln>
        </p:spPr>
      </p:pic>
      <p:pic>
        <p:nvPicPr>
          <p:cNvPr id="333" name="Google Shape;333;p35"/>
          <p:cNvPicPr preferRelativeResize="0"/>
          <p:nvPr/>
        </p:nvPicPr>
        <p:blipFill>
          <a:blip r:embed="rId4">
            <a:alphaModFix/>
          </a:blip>
          <a:stretch>
            <a:fillRect/>
          </a:stretch>
        </p:blipFill>
        <p:spPr>
          <a:xfrm>
            <a:off x="1353550" y="3289225"/>
            <a:ext cx="1781049" cy="1419000"/>
          </a:xfrm>
          <a:prstGeom prst="rect">
            <a:avLst/>
          </a:prstGeom>
          <a:noFill/>
          <a:ln>
            <a:noFill/>
          </a:ln>
        </p:spPr>
      </p:pic>
      <p:sp>
        <p:nvSpPr>
          <p:cNvPr id="334" name="Google Shape;334;p35"/>
          <p:cNvSpPr txBox="1"/>
          <p:nvPr/>
        </p:nvSpPr>
        <p:spPr>
          <a:xfrm>
            <a:off x="4285375" y="1448250"/>
            <a:ext cx="4303800" cy="3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huge part of our app is user-generated data: questions, text chat, images, audio chats, joined questions.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This is the largest limitation of our prototype: making the interface feel responsive and testing its approachability requires users to be able to actually create inputs and then have our interface display them, which Figma does not support. </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B2CFA"/>
        </a:solidFill>
      </p:bgPr>
    </p:bg>
    <p:spTree>
      <p:nvGrpSpPr>
        <p:cNvPr id="338" name="Shape 338"/>
        <p:cNvGrpSpPr/>
        <p:nvPr/>
      </p:nvGrpSpPr>
      <p:grpSpPr>
        <a:xfrm>
          <a:off x="0" y="0"/>
          <a:ext cx="0" cy="0"/>
          <a:chOff x="0" y="0"/>
          <a:chExt cx="0" cy="0"/>
        </a:xfrm>
      </p:grpSpPr>
      <p:sp>
        <p:nvSpPr>
          <p:cNvPr id="339" name="Google Shape;339;p36"/>
          <p:cNvSpPr txBox="1"/>
          <p:nvPr>
            <p:ph type="title"/>
          </p:nvPr>
        </p:nvSpPr>
        <p:spPr>
          <a:xfrm>
            <a:off x="2622750" y="2065350"/>
            <a:ext cx="3898500" cy="101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Appendices</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Link to Figma</a:t>
            </a:r>
            <a:endParaRPr/>
          </a:p>
        </p:txBody>
      </p:sp>
      <p:sp>
        <p:nvSpPr>
          <p:cNvPr id="346" name="Google Shape;346;p37"/>
          <p:cNvSpPr txBox="1"/>
          <p:nvPr/>
        </p:nvSpPr>
        <p:spPr>
          <a:xfrm>
            <a:off x="903675" y="2027025"/>
            <a:ext cx="756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https://www.figma.com/proto/UQYKLvHE2vkd9TvNuv1hpB/Medium-Fi-Prototype?type=design&amp;node-id=254-573&amp;t=dW7cNIHFshKkYAkS-0&amp;scaling=scale-down&amp;page-id=254%3A513&amp;starting-point-node-id=254%3A573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8"/>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Additional Prototype Redesigns</a:t>
            </a:r>
            <a:endParaRPr/>
          </a:p>
        </p:txBody>
      </p:sp>
      <p:sp>
        <p:nvSpPr>
          <p:cNvPr id="353" name="Google Shape;353;p38"/>
          <p:cNvSpPr txBox="1"/>
          <p:nvPr/>
        </p:nvSpPr>
        <p:spPr>
          <a:xfrm>
            <a:off x="534925" y="4569225"/>
            <a:ext cx="3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400"/>
              </a:spcAft>
              <a:buNone/>
            </a:pPr>
            <a:r>
              <a:rPr lang="en">
                <a:latin typeface="Roboto"/>
                <a:ea typeface="Roboto"/>
                <a:cs typeface="Roboto"/>
                <a:sym typeface="Roboto"/>
              </a:rPr>
              <a:t>Editable question on similar questions page.</a:t>
            </a:r>
            <a:endParaRPr>
              <a:latin typeface="Roboto"/>
              <a:ea typeface="Roboto"/>
              <a:cs typeface="Roboto"/>
              <a:sym typeface="Roboto"/>
            </a:endParaRPr>
          </a:p>
        </p:txBody>
      </p:sp>
      <p:sp>
        <p:nvSpPr>
          <p:cNvPr id="354" name="Google Shape;354;p38"/>
          <p:cNvSpPr txBox="1"/>
          <p:nvPr/>
        </p:nvSpPr>
        <p:spPr>
          <a:xfrm>
            <a:off x="5201700" y="4569225"/>
            <a:ext cx="388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400"/>
              </a:spcAft>
              <a:buNone/>
            </a:pPr>
            <a:r>
              <a:rPr lang="en">
                <a:latin typeface="Roboto"/>
                <a:ea typeface="Roboto"/>
                <a:cs typeface="Roboto"/>
                <a:sym typeface="Roboto"/>
              </a:rPr>
              <a:t>Addition of tag bar for question categorization</a:t>
            </a:r>
            <a:endParaRPr>
              <a:latin typeface="Roboto"/>
              <a:ea typeface="Roboto"/>
              <a:cs typeface="Roboto"/>
              <a:sym typeface="Roboto"/>
            </a:endParaRPr>
          </a:p>
        </p:txBody>
      </p:sp>
      <p:pic>
        <p:nvPicPr>
          <p:cNvPr id="355" name="Google Shape;355;p38"/>
          <p:cNvPicPr preferRelativeResize="0"/>
          <p:nvPr/>
        </p:nvPicPr>
        <p:blipFill>
          <a:blip r:embed="rId3">
            <a:alphaModFix/>
          </a:blip>
          <a:stretch>
            <a:fillRect/>
          </a:stretch>
        </p:blipFill>
        <p:spPr>
          <a:xfrm>
            <a:off x="5103725" y="1619975"/>
            <a:ext cx="1280525" cy="1660799"/>
          </a:xfrm>
          <a:prstGeom prst="rect">
            <a:avLst/>
          </a:prstGeom>
          <a:noFill/>
          <a:ln>
            <a:noFill/>
          </a:ln>
        </p:spPr>
      </p:pic>
      <p:pic>
        <p:nvPicPr>
          <p:cNvPr id="356" name="Google Shape;356;p38"/>
          <p:cNvPicPr preferRelativeResize="0"/>
          <p:nvPr/>
        </p:nvPicPr>
        <p:blipFill>
          <a:blip r:embed="rId4">
            <a:alphaModFix/>
          </a:blip>
          <a:stretch>
            <a:fillRect/>
          </a:stretch>
        </p:blipFill>
        <p:spPr>
          <a:xfrm>
            <a:off x="6228825" y="1890463"/>
            <a:ext cx="2083749" cy="2732349"/>
          </a:xfrm>
          <a:prstGeom prst="rect">
            <a:avLst/>
          </a:prstGeom>
          <a:noFill/>
          <a:ln>
            <a:noFill/>
          </a:ln>
        </p:spPr>
      </p:pic>
      <p:pic>
        <p:nvPicPr>
          <p:cNvPr id="357" name="Google Shape;357;p38"/>
          <p:cNvPicPr preferRelativeResize="0"/>
          <p:nvPr/>
        </p:nvPicPr>
        <p:blipFill>
          <a:blip r:embed="rId5">
            <a:alphaModFix/>
          </a:blip>
          <a:stretch>
            <a:fillRect/>
          </a:stretch>
        </p:blipFill>
        <p:spPr>
          <a:xfrm>
            <a:off x="447923" y="1250750"/>
            <a:ext cx="1341100" cy="1788925"/>
          </a:xfrm>
          <a:prstGeom prst="rect">
            <a:avLst/>
          </a:prstGeom>
          <a:noFill/>
          <a:ln>
            <a:noFill/>
          </a:ln>
        </p:spPr>
      </p:pic>
      <p:pic>
        <p:nvPicPr>
          <p:cNvPr id="358" name="Google Shape;358;p38"/>
          <p:cNvPicPr preferRelativeResize="0"/>
          <p:nvPr/>
        </p:nvPicPr>
        <p:blipFill>
          <a:blip r:embed="rId6">
            <a:alphaModFix/>
          </a:blip>
          <a:stretch>
            <a:fillRect/>
          </a:stretch>
        </p:blipFill>
        <p:spPr>
          <a:xfrm>
            <a:off x="1643675" y="1753925"/>
            <a:ext cx="2289650" cy="2768075"/>
          </a:xfrm>
          <a:prstGeom prst="rect">
            <a:avLst/>
          </a:prstGeom>
          <a:noFill/>
          <a:ln>
            <a:noFill/>
          </a:ln>
        </p:spPr>
      </p:pic>
      <p:cxnSp>
        <p:nvCxnSpPr>
          <p:cNvPr id="359" name="Google Shape;359;p38"/>
          <p:cNvCxnSpPr/>
          <p:nvPr/>
        </p:nvCxnSpPr>
        <p:spPr>
          <a:xfrm>
            <a:off x="1036475" y="3209325"/>
            <a:ext cx="465600" cy="428700"/>
          </a:xfrm>
          <a:prstGeom prst="straightConnector1">
            <a:avLst/>
          </a:prstGeom>
          <a:noFill/>
          <a:ln cap="flat" cmpd="sng" w="38100">
            <a:solidFill>
              <a:schemeClr val="dk2"/>
            </a:solidFill>
            <a:prstDash val="solid"/>
            <a:round/>
            <a:headEnd len="med" w="med" type="none"/>
            <a:tailEnd len="med" w="med" type="triangle"/>
          </a:ln>
        </p:spPr>
      </p:cxnSp>
      <p:cxnSp>
        <p:nvCxnSpPr>
          <p:cNvPr id="360" name="Google Shape;360;p38"/>
          <p:cNvCxnSpPr/>
          <p:nvPr/>
        </p:nvCxnSpPr>
        <p:spPr>
          <a:xfrm>
            <a:off x="5582275" y="3433175"/>
            <a:ext cx="465600" cy="4287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9"/>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Responses to Section Feedback</a:t>
            </a:r>
            <a:endParaRPr/>
          </a:p>
        </p:txBody>
      </p:sp>
      <p:pic>
        <p:nvPicPr>
          <p:cNvPr id="367" name="Google Shape;367;p39"/>
          <p:cNvPicPr preferRelativeResize="0"/>
          <p:nvPr/>
        </p:nvPicPr>
        <p:blipFill>
          <a:blip r:embed="rId3">
            <a:alphaModFix/>
          </a:blip>
          <a:stretch>
            <a:fillRect/>
          </a:stretch>
        </p:blipFill>
        <p:spPr>
          <a:xfrm>
            <a:off x="311700" y="1479313"/>
            <a:ext cx="1548750" cy="3328450"/>
          </a:xfrm>
          <a:prstGeom prst="rect">
            <a:avLst/>
          </a:prstGeom>
          <a:noFill/>
          <a:ln>
            <a:noFill/>
          </a:ln>
        </p:spPr>
      </p:pic>
      <p:cxnSp>
        <p:nvCxnSpPr>
          <p:cNvPr id="368" name="Google Shape;368;p39"/>
          <p:cNvCxnSpPr/>
          <p:nvPr/>
        </p:nvCxnSpPr>
        <p:spPr>
          <a:xfrm>
            <a:off x="2002025" y="3084300"/>
            <a:ext cx="607200" cy="0"/>
          </a:xfrm>
          <a:prstGeom prst="straightConnector1">
            <a:avLst/>
          </a:prstGeom>
          <a:noFill/>
          <a:ln cap="flat" cmpd="sng" w="38100">
            <a:solidFill>
              <a:schemeClr val="dk2"/>
            </a:solidFill>
            <a:prstDash val="solid"/>
            <a:round/>
            <a:headEnd len="med" w="med" type="none"/>
            <a:tailEnd len="med" w="med" type="triangle"/>
          </a:ln>
        </p:spPr>
      </p:cxnSp>
      <p:pic>
        <p:nvPicPr>
          <p:cNvPr id="369" name="Google Shape;369;p39"/>
          <p:cNvPicPr preferRelativeResize="0"/>
          <p:nvPr/>
        </p:nvPicPr>
        <p:blipFill>
          <a:blip r:embed="rId4">
            <a:alphaModFix/>
          </a:blip>
          <a:stretch>
            <a:fillRect/>
          </a:stretch>
        </p:blipFill>
        <p:spPr>
          <a:xfrm>
            <a:off x="2750800" y="1233525"/>
            <a:ext cx="1827063" cy="3701525"/>
          </a:xfrm>
          <a:prstGeom prst="rect">
            <a:avLst/>
          </a:prstGeom>
          <a:noFill/>
          <a:ln>
            <a:noFill/>
          </a:ln>
        </p:spPr>
      </p:pic>
      <p:sp>
        <p:nvSpPr>
          <p:cNvPr id="370" name="Google Shape;370;p39"/>
          <p:cNvSpPr txBox="1"/>
          <p:nvPr/>
        </p:nvSpPr>
        <p:spPr>
          <a:xfrm>
            <a:off x="5359600" y="1468050"/>
            <a:ext cx="3536100" cy="3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Our biggest takeaways from section were that we needed to rethink our color scheme, pay greater attention to alignment and consistency, and center our collaboration features to a greater extent.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 response, we:</a:t>
            </a:r>
            <a:endParaRPr sz="1100"/>
          </a:p>
          <a:p>
            <a:pPr indent="-298450" lvl="0" marL="457200" rtl="0" algn="l">
              <a:spcBef>
                <a:spcPts val="0"/>
              </a:spcBef>
              <a:spcAft>
                <a:spcPts val="0"/>
              </a:spcAft>
              <a:buSzPts val="1100"/>
              <a:buChar char="●"/>
            </a:pPr>
            <a:r>
              <a:rPr lang="en" sz="1100"/>
              <a:t>Chose a monochromatic purple/black/white scheme based on the positive feedback we got on the purple. </a:t>
            </a:r>
            <a:endParaRPr sz="1100"/>
          </a:p>
          <a:p>
            <a:pPr indent="-298450" lvl="0" marL="457200" rtl="0" algn="l">
              <a:spcBef>
                <a:spcPts val="0"/>
              </a:spcBef>
              <a:spcAft>
                <a:spcPts val="0"/>
              </a:spcAft>
              <a:buSzPts val="1100"/>
              <a:buChar char="●"/>
            </a:pPr>
            <a:r>
              <a:rPr lang="en" sz="1100"/>
              <a:t>Redesigned the majority of pages to use cleaner, more standard components. </a:t>
            </a:r>
            <a:endParaRPr sz="1100"/>
          </a:p>
          <a:p>
            <a:pPr indent="-298450" lvl="0" marL="457200" rtl="0" algn="l">
              <a:spcBef>
                <a:spcPts val="0"/>
              </a:spcBef>
              <a:spcAft>
                <a:spcPts val="0"/>
              </a:spcAft>
              <a:buSzPts val="1100"/>
              <a:buChar char="●"/>
            </a:pPr>
            <a:r>
              <a:rPr lang="en" sz="1100"/>
              <a:t>Added the notification screen and indicators for the number of people in the huddle and the number of people who had joined the question to make collaborative features more visible.</a:t>
            </a:r>
            <a:endParaRPr sz="1100"/>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B2CFA"/>
        </a:solidFill>
      </p:bgPr>
    </p:bg>
    <p:spTree>
      <p:nvGrpSpPr>
        <p:cNvPr id="78" name="Shape 78"/>
        <p:cNvGrpSpPr/>
        <p:nvPr/>
      </p:nvGrpSpPr>
      <p:grpSpPr>
        <a:xfrm>
          <a:off x="0" y="0"/>
          <a:ext cx="0" cy="0"/>
          <a:chOff x="0" y="0"/>
          <a:chExt cx="0" cy="0"/>
        </a:xfrm>
      </p:grpSpPr>
      <p:sp>
        <p:nvSpPr>
          <p:cNvPr id="79" name="Google Shape;79;p15"/>
          <p:cNvSpPr/>
          <p:nvPr/>
        </p:nvSpPr>
        <p:spPr>
          <a:xfrm>
            <a:off x="4728200" y="-100"/>
            <a:ext cx="44157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0" name="Google Shape;80;p15"/>
          <p:cNvSpPr txBox="1"/>
          <p:nvPr>
            <p:ph type="title"/>
          </p:nvPr>
        </p:nvSpPr>
        <p:spPr>
          <a:xfrm>
            <a:off x="487400" y="1238975"/>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The </a:t>
            </a:r>
            <a:r>
              <a:rPr lang="en"/>
              <a:t>S</a:t>
            </a:r>
            <a:r>
              <a:rPr lang="en">
                <a:solidFill>
                  <a:schemeClr val="lt1"/>
                </a:solidFill>
              </a:rPr>
              <a:t>olution</a:t>
            </a:r>
            <a:endParaRPr>
              <a:solidFill>
                <a:schemeClr val="lt1"/>
              </a:solidFill>
            </a:endParaRPr>
          </a:p>
        </p:txBody>
      </p:sp>
      <p:sp>
        <p:nvSpPr>
          <p:cNvPr id="81" name="Google Shape;81;p15"/>
          <p:cNvSpPr txBox="1"/>
          <p:nvPr/>
        </p:nvSpPr>
        <p:spPr>
          <a:xfrm>
            <a:off x="582400" y="2251775"/>
            <a:ext cx="3344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oboto"/>
                <a:ea typeface="Roboto"/>
                <a:cs typeface="Roboto"/>
                <a:sym typeface="Roboto"/>
              </a:rPr>
              <a:t>Group together students with the same question and enable collaboration between them.</a:t>
            </a:r>
            <a:endParaRPr sz="20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p:nvPr/>
        </p:nvSpPr>
        <p:spPr>
          <a:xfrm>
            <a:off x="-54825" y="-215700"/>
            <a:ext cx="9161100" cy="24846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6"/>
          <p:cNvGrpSpPr/>
          <p:nvPr/>
        </p:nvGrpSpPr>
        <p:grpSpPr>
          <a:xfrm>
            <a:off x="3396677" y="783325"/>
            <a:ext cx="2164500" cy="2164500"/>
            <a:chOff x="3396677" y="783325"/>
            <a:chExt cx="2164500" cy="2164500"/>
          </a:xfrm>
        </p:grpSpPr>
        <p:sp>
          <p:nvSpPr>
            <p:cNvPr id="88" name="Google Shape;88;p16"/>
            <p:cNvSpPr/>
            <p:nvPr/>
          </p:nvSpPr>
          <p:spPr>
            <a:xfrm>
              <a:off x="3396677" y="783325"/>
              <a:ext cx="2164500" cy="21645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89" name="Google Shape;89;p16"/>
            <p:cNvPicPr preferRelativeResize="0"/>
            <p:nvPr/>
          </p:nvPicPr>
          <p:blipFill rotWithShape="1">
            <a:blip r:embed="rId3">
              <a:alphaModFix/>
            </a:blip>
            <a:srcRect b="-6942" l="-12206" r="-12218" t="-17467"/>
            <a:stretch/>
          </p:blipFill>
          <p:spPr>
            <a:xfrm>
              <a:off x="3396677" y="783475"/>
              <a:ext cx="2164500" cy="2164200"/>
            </a:xfrm>
            <a:prstGeom prst="ellipse">
              <a:avLst/>
            </a:prstGeom>
            <a:noFill/>
            <a:ln>
              <a:noFill/>
            </a:ln>
          </p:spPr>
        </p:pic>
      </p:grpSp>
      <p:sp>
        <p:nvSpPr>
          <p:cNvPr id="90" name="Google Shape;90;p16"/>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Solution Values</a:t>
            </a:r>
            <a:endParaRPr/>
          </a:p>
          <a:p>
            <a:pPr indent="0" lvl="0" marL="0" rtl="0" algn="l">
              <a:spcBef>
                <a:spcPts val="400"/>
              </a:spcBef>
              <a:spcAft>
                <a:spcPts val="400"/>
              </a:spcAft>
              <a:buNone/>
            </a:pPr>
            <a:r>
              <a:t/>
            </a:r>
            <a:endParaRPr i="1" sz="1600"/>
          </a:p>
        </p:txBody>
      </p:sp>
      <p:grpSp>
        <p:nvGrpSpPr>
          <p:cNvPr id="91" name="Google Shape;91;p16"/>
          <p:cNvGrpSpPr/>
          <p:nvPr/>
        </p:nvGrpSpPr>
        <p:grpSpPr>
          <a:xfrm>
            <a:off x="1042175" y="1169638"/>
            <a:ext cx="1644300" cy="1644312"/>
            <a:chOff x="1042175" y="1169638"/>
            <a:chExt cx="1644300" cy="1644312"/>
          </a:xfrm>
        </p:grpSpPr>
        <p:sp>
          <p:nvSpPr>
            <p:cNvPr id="92" name="Google Shape;92;p16"/>
            <p:cNvSpPr/>
            <p:nvPr/>
          </p:nvSpPr>
          <p:spPr>
            <a:xfrm>
              <a:off x="1042175" y="1169650"/>
              <a:ext cx="1644300" cy="16443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93" name="Google Shape;93;p16"/>
            <p:cNvPicPr preferRelativeResize="0"/>
            <p:nvPr/>
          </p:nvPicPr>
          <p:blipFill rotWithShape="1">
            <a:blip r:embed="rId4">
              <a:alphaModFix/>
            </a:blip>
            <a:srcRect b="11908" l="0" r="0" t="-7712"/>
            <a:stretch/>
          </p:blipFill>
          <p:spPr>
            <a:xfrm>
              <a:off x="1042175" y="1169638"/>
              <a:ext cx="1644300" cy="1575300"/>
            </a:xfrm>
            <a:prstGeom prst="ellipse">
              <a:avLst/>
            </a:prstGeom>
            <a:noFill/>
            <a:ln>
              <a:noFill/>
            </a:ln>
          </p:spPr>
        </p:pic>
      </p:grpSp>
      <p:sp>
        <p:nvSpPr>
          <p:cNvPr id="94" name="Google Shape;94;p16"/>
          <p:cNvSpPr txBox="1"/>
          <p:nvPr>
            <p:ph idx="4294967295" type="title"/>
          </p:nvPr>
        </p:nvSpPr>
        <p:spPr>
          <a:xfrm>
            <a:off x="3335627" y="2882136"/>
            <a:ext cx="2286600" cy="654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1800">
                <a:solidFill>
                  <a:srgbClr val="AB2CFA"/>
                </a:solidFill>
              </a:rPr>
              <a:t>Approachability</a:t>
            </a:r>
            <a:endParaRPr b="1" sz="1800">
              <a:solidFill>
                <a:srgbClr val="AB2CFA"/>
              </a:solidFill>
            </a:endParaRPr>
          </a:p>
        </p:txBody>
      </p:sp>
      <p:sp>
        <p:nvSpPr>
          <p:cNvPr id="95" name="Google Shape;95;p16"/>
          <p:cNvSpPr txBox="1"/>
          <p:nvPr>
            <p:ph idx="4294967295" type="title"/>
          </p:nvPr>
        </p:nvSpPr>
        <p:spPr>
          <a:xfrm>
            <a:off x="853179" y="2957736"/>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1800">
                <a:solidFill>
                  <a:srgbClr val="AB2CFA"/>
                </a:solidFill>
              </a:rPr>
              <a:t>Efficiency</a:t>
            </a:r>
            <a:endParaRPr b="1" sz="1800">
              <a:solidFill>
                <a:srgbClr val="AB2CFA"/>
              </a:solidFill>
            </a:endParaRPr>
          </a:p>
        </p:txBody>
      </p:sp>
      <p:sp>
        <p:nvSpPr>
          <p:cNvPr id="96" name="Google Shape;96;p16"/>
          <p:cNvSpPr txBox="1"/>
          <p:nvPr>
            <p:ph idx="4294967295" type="body"/>
          </p:nvPr>
        </p:nvSpPr>
        <p:spPr>
          <a:xfrm>
            <a:off x="3335628" y="3536431"/>
            <a:ext cx="2286600" cy="15204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sz="1200">
                <a:solidFill>
                  <a:schemeClr val="dk2"/>
                </a:solidFill>
              </a:rPr>
              <a:t>Asking questions, especially publicly, can be hard. Our app should be accessible, </a:t>
            </a:r>
            <a:r>
              <a:rPr lang="en" sz="1200">
                <a:solidFill>
                  <a:schemeClr val="dk2"/>
                </a:solidFill>
              </a:rPr>
              <a:t>intuitive</a:t>
            </a:r>
            <a:r>
              <a:rPr lang="en" sz="1200">
                <a:solidFill>
                  <a:schemeClr val="dk2"/>
                </a:solidFill>
              </a:rPr>
              <a:t> to use, and invite users to engage with others on its platform.</a:t>
            </a:r>
            <a:endParaRPr sz="1200">
              <a:solidFill>
                <a:schemeClr val="dk2"/>
              </a:solidFill>
            </a:endParaRPr>
          </a:p>
          <a:p>
            <a:pPr indent="0" lvl="0" marL="0" rtl="0" algn="ctr">
              <a:spcBef>
                <a:spcPts val="1200"/>
              </a:spcBef>
              <a:spcAft>
                <a:spcPts val="1200"/>
              </a:spcAft>
              <a:buNone/>
            </a:pPr>
            <a:r>
              <a:rPr lang="en" sz="1200">
                <a:solidFill>
                  <a:schemeClr val="dk2"/>
                </a:solidFill>
              </a:rPr>
              <a:t>This is </a:t>
            </a:r>
            <a:r>
              <a:rPr lang="en" sz="1200">
                <a:solidFill>
                  <a:schemeClr val="dk2"/>
                </a:solidFill>
              </a:rPr>
              <a:t>our primary goal.</a:t>
            </a:r>
            <a:endParaRPr sz="1200">
              <a:solidFill>
                <a:schemeClr val="dk2"/>
              </a:solidFill>
            </a:endParaRPr>
          </a:p>
        </p:txBody>
      </p:sp>
      <p:sp>
        <p:nvSpPr>
          <p:cNvPr id="97" name="Google Shape;97;p16"/>
          <p:cNvSpPr txBox="1"/>
          <p:nvPr>
            <p:ph idx="4294967295" type="body"/>
          </p:nvPr>
        </p:nvSpPr>
        <p:spPr>
          <a:xfrm>
            <a:off x="853184" y="3534506"/>
            <a:ext cx="2022300" cy="1344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solidFill>
                  <a:schemeClr val="dk2"/>
                </a:solidFill>
              </a:rPr>
              <a:t>A scheduling tool ultimately needs to save people time—especially the time of overworked teachers and TAs.</a:t>
            </a:r>
            <a:endParaRPr sz="1200">
              <a:solidFill>
                <a:schemeClr val="dk2"/>
              </a:solidFill>
            </a:endParaRPr>
          </a:p>
        </p:txBody>
      </p:sp>
      <p:grpSp>
        <p:nvGrpSpPr>
          <p:cNvPr id="98" name="Google Shape;98;p16"/>
          <p:cNvGrpSpPr/>
          <p:nvPr/>
        </p:nvGrpSpPr>
        <p:grpSpPr>
          <a:xfrm>
            <a:off x="6271365" y="1135150"/>
            <a:ext cx="1644310" cy="1644300"/>
            <a:chOff x="6271365" y="1135150"/>
            <a:chExt cx="1644310" cy="1644300"/>
          </a:xfrm>
        </p:grpSpPr>
        <p:sp>
          <p:nvSpPr>
            <p:cNvPr id="99" name="Google Shape;99;p16"/>
            <p:cNvSpPr/>
            <p:nvPr/>
          </p:nvSpPr>
          <p:spPr>
            <a:xfrm>
              <a:off x="6271375" y="1135150"/>
              <a:ext cx="1644300" cy="16443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0" name="Google Shape;100;p16"/>
            <p:cNvPicPr preferRelativeResize="0"/>
            <p:nvPr/>
          </p:nvPicPr>
          <p:blipFill rotWithShape="1">
            <a:blip r:embed="rId5">
              <a:alphaModFix/>
            </a:blip>
            <a:srcRect b="13709" l="0" r="0" t="-13710"/>
            <a:stretch/>
          </p:blipFill>
          <p:spPr>
            <a:xfrm>
              <a:off x="6271365" y="1135150"/>
              <a:ext cx="1644300" cy="1644300"/>
            </a:xfrm>
            <a:prstGeom prst="ellipse">
              <a:avLst/>
            </a:prstGeom>
            <a:noFill/>
            <a:ln>
              <a:noFill/>
            </a:ln>
          </p:spPr>
        </p:pic>
      </p:grpSp>
      <p:sp>
        <p:nvSpPr>
          <p:cNvPr id="101" name="Google Shape;101;p16"/>
          <p:cNvSpPr txBox="1"/>
          <p:nvPr>
            <p:ph idx="4294967295" type="title"/>
          </p:nvPr>
        </p:nvSpPr>
        <p:spPr>
          <a:xfrm>
            <a:off x="6082365" y="2957736"/>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1800">
                <a:solidFill>
                  <a:srgbClr val="AB2CFA"/>
                </a:solidFill>
              </a:rPr>
              <a:t>Collaboration</a:t>
            </a:r>
            <a:endParaRPr b="1" sz="1800">
              <a:solidFill>
                <a:srgbClr val="AB2CFA"/>
              </a:solidFill>
            </a:endParaRPr>
          </a:p>
        </p:txBody>
      </p:sp>
      <p:sp>
        <p:nvSpPr>
          <p:cNvPr id="102" name="Google Shape;102;p16"/>
          <p:cNvSpPr txBox="1"/>
          <p:nvPr>
            <p:ph idx="4294967295" type="body"/>
          </p:nvPr>
        </p:nvSpPr>
        <p:spPr>
          <a:xfrm>
            <a:off x="5940175" y="3534500"/>
            <a:ext cx="2286600" cy="1344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1200"/>
              </a:spcAft>
              <a:buNone/>
            </a:pPr>
            <a:r>
              <a:rPr lang="en" sz="1200">
                <a:solidFill>
                  <a:schemeClr val="dk2"/>
                </a:solidFill>
              </a:rPr>
              <a:t>A common thread all the way from our </a:t>
            </a:r>
            <a:r>
              <a:rPr lang="en" sz="1200">
                <a:solidFill>
                  <a:schemeClr val="dk2"/>
                </a:solidFill>
              </a:rPr>
              <a:t>early</a:t>
            </a:r>
            <a:r>
              <a:rPr lang="en" sz="1200">
                <a:solidFill>
                  <a:schemeClr val="dk2"/>
                </a:solidFill>
              </a:rPr>
              <a:t> interviews is that everyone benefits when students help each other. Collaborative features should be prominent and useful.</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Implementation: Approachability</a:t>
            </a:r>
            <a:endParaRPr/>
          </a:p>
        </p:txBody>
      </p:sp>
      <p:sp>
        <p:nvSpPr>
          <p:cNvPr id="109" name="Google Shape;109;p17"/>
          <p:cNvSpPr txBox="1"/>
          <p:nvPr/>
        </p:nvSpPr>
        <p:spPr>
          <a:xfrm>
            <a:off x="335038" y="4013300"/>
            <a:ext cx="4080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400"/>
              </a:spcAft>
              <a:buNone/>
            </a:pPr>
            <a:r>
              <a:rPr lang="en" sz="1800">
                <a:latin typeface="Roboto"/>
                <a:ea typeface="Roboto"/>
                <a:cs typeface="Roboto"/>
                <a:sym typeface="Roboto"/>
              </a:rPr>
              <a:t>Invite casual collaboration and promote </a:t>
            </a:r>
            <a:r>
              <a:rPr lang="en" sz="1800">
                <a:latin typeface="Roboto"/>
                <a:ea typeface="Roboto"/>
                <a:cs typeface="Roboto"/>
                <a:sym typeface="Roboto"/>
              </a:rPr>
              <a:t>accessibility via audio chat</a:t>
            </a:r>
            <a:endParaRPr sz="1800">
              <a:latin typeface="Roboto"/>
              <a:ea typeface="Roboto"/>
              <a:cs typeface="Roboto"/>
              <a:sym typeface="Roboto"/>
            </a:endParaRPr>
          </a:p>
        </p:txBody>
      </p:sp>
      <p:sp>
        <p:nvSpPr>
          <p:cNvPr id="110" name="Google Shape;110;p17"/>
          <p:cNvSpPr txBox="1"/>
          <p:nvPr/>
        </p:nvSpPr>
        <p:spPr>
          <a:xfrm>
            <a:off x="4728063" y="4013300"/>
            <a:ext cx="4080900" cy="79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oboto"/>
                <a:ea typeface="Roboto"/>
                <a:cs typeface="Roboto"/>
                <a:sym typeface="Roboto"/>
              </a:rPr>
              <a:t>Give students a clear starting point:</a:t>
            </a:r>
            <a:endParaRPr sz="1800">
              <a:latin typeface="Roboto"/>
              <a:ea typeface="Roboto"/>
              <a:cs typeface="Roboto"/>
              <a:sym typeface="Roboto"/>
            </a:endParaRPr>
          </a:p>
          <a:p>
            <a:pPr indent="0" lvl="0" marL="0" rtl="0" algn="ctr">
              <a:spcBef>
                <a:spcPts val="400"/>
              </a:spcBef>
              <a:spcAft>
                <a:spcPts val="400"/>
              </a:spcAft>
              <a:buNone/>
            </a:pPr>
            <a:r>
              <a:rPr lang="en" sz="1800">
                <a:latin typeface="Roboto"/>
                <a:ea typeface="Roboto"/>
                <a:cs typeface="Roboto"/>
                <a:sym typeface="Roboto"/>
              </a:rPr>
              <a:t>Asking a question</a:t>
            </a:r>
            <a:endParaRPr sz="1800">
              <a:latin typeface="Roboto"/>
              <a:ea typeface="Roboto"/>
              <a:cs typeface="Roboto"/>
              <a:sym typeface="Roboto"/>
            </a:endParaRPr>
          </a:p>
        </p:txBody>
      </p:sp>
      <p:grpSp>
        <p:nvGrpSpPr>
          <p:cNvPr id="111" name="Google Shape;111;p17"/>
          <p:cNvGrpSpPr/>
          <p:nvPr/>
        </p:nvGrpSpPr>
        <p:grpSpPr>
          <a:xfrm flipH="1">
            <a:off x="4014749" y="848199"/>
            <a:ext cx="1114501" cy="1114501"/>
            <a:chOff x="3396677" y="783325"/>
            <a:chExt cx="2164500" cy="2164500"/>
          </a:xfrm>
        </p:grpSpPr>
        <p:sp>
          <p:nvSpPr>
            <p:cNvPr id="112" name="Google Shape;112;p17"/>
            <p:cNvSpPr/>
            <p:nvPr/>
          </p:nvSpPr>
          <p:spPr>
            <a:xfrm>
              <a:off x="3396677" y="783325"/>
              <a:ext cx="2164500" cy="21645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13" name="Google Shape;113;p17"/>
            <p:cNvPicPr preferRelativeResize="0"/>
            <p:nvPr/>
          </p:nvPicPr>
          <p:blipFill rotWithShape="1">
            <a:blip r:embed="rId3">
              <a:alphaModFix/>
            </a:blip>
            <a:srcRect b="-6942" l="-12206" r="-12218" t="-17467"/>
            <a:stretch/>
          </p:blipFill>
          <p:spPr>
            <a:xfrm>
              <a:off x="3396677" y="783475"/>
              <a:ext cx="2164500" cy="2164200"/>
            </a:xfrm>
            <a:prstGeom prst="ellipse">
              <a:avLst/>
            </a:prstGeom>
            <a:noFill/>
            <a:ln>
              <a:noFill/>
            </a:ln>
          </p:spPr>
        </p:pic>
      </p:grpSp>
      <p:pic>
        <p:nvPicPr>
          <p:cNvPr id="114" name="Google Shape;114;p17"/>
          <p:cNvPicPr preferRelativeResize="0"/>
          <p:nvPr/>
        </p:nvPicPr>
        <p:blipFill>
          <a:blip r:embed="rId4">
            <a:alphaModFix/>
          </a:blip>
          <a:stretch>
            <a:fillRect/>
          </a:stretch>
        </p:blipFill>
        <p:spPr>
          <a:xfrm>
            <a:off x="5654236" y="1613025"/>
            <a:ext cx="2228575" cy="2287575"/>
          </a:xfrm>
          <a:prstGeom prst="rect">
            <a:avLst/>
          </a:prstGeom>
          <a:noFill/>
          <a:ln>
            <a:noFill/>
          </a:ln>
        </p:spPr>
      </p:pic>
      <p:pic>
        <p:nvPicPr>
          <p:cNvPr id="115" name="Google Shape;115;p17"/>
          <p:cNvPicPr preferRelativeResize="0"/>
          <p:nvPr/>
        </p:nvPicPr>
        <p:blipFill>
          <a:blip r:embed="rId5">
            <a:alphaModFix/>
          </a:blip>
          <a:stretch>
            <a:fillRect/>
          </a:stretch>
        </p:blipFill>
        <p:spPr>
          <a:xfrm>
            <a:off x="1236575" y="1613025"/>
            <a:ext cx="2277856" cy="2287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Implementation: </a:t>
            </a:r>
            <a:r>
              <a:rPr lang="en" sz="4800"/>
              <a:t>Efficiency</a:t>
            </a:r>
            <a:endParaRPr/>
          </a:p>
        </p:txBody>
      </p:sp>
      <p:sp>
        <p:nvSpPr>
          <p:cNvPr id="122" name="Google Shape;122;p18"/>
          <p:cNvSpPr txBox="1"/>
          <p:nvPr/>
        </p:nvSpPr>
        <p:spPr>
          <a:xfrm>
            <a:off x="335038" y="4013300"/>
            <a:ext cx="4080900" cy="106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oboto"/>
                <a:ea typeface="Roboto"/>
                <a:cs typeface="Roboto"/>
                <a:sym typeface="Roboto"/>
              </a:rPr>
              <a:t>Prompt students with the same question to ask together</a:t>
            </a:r>
            <a:endParaRPr sz="1800">
              <a:latin typeface="Roboto"/>
              <a:ea typeface="Roboto"/>
              <a:cs typeface="Roboto"/>
              <a:sym typeface="Roboto"/>
            </a:endParaRPr>
          </a:p>
          <a:p>
            <a:pPr indent="0" lvl="0" marL="0" rtl="0" algn="l">
              <a:spcBef>
                <a:spcPts val="400"/>
              </a:spcBef>
              <a:spcAft>
                <a:spcPts val="400"/>
              </a:spcAft>
              <a:buNone/>
            </a:pPr>
            <a:r>
              <a:t/>
            </a:r>
            <a:endParaRPr sz="1800">
              <a:latin typeface="Roboto"/>
              <a:ea typeface="Roboto"/>
              <a:cs typeface="Roboto"/>
              <a:sym typeface="Roboto"/>
            </a:endParaRPr>
          </a:p>
        </p:txBody>
      </p:sp>
      <p:sp>
        <p:nvSpPr>
          <p:cNvPr id="123" name="Google Shape;123;p18"/>
          <p:cNvSpPr txBox="1"/>
          <p:nvPr/>
        </p:nvSpPr>
        <p:spPr>
          <a:xfrm>
            <a:off x="4728063" y="4013300"/>
            <a:ext cx="4080900" cy="106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oboto"/>
                <a:ea typeface="Roboto"/>
                <a:cs typeface="Roboto"/>
                <a:sym typeface="Roboto"/>
              </a:rPr>
              <a:t>Prominently display when your question will be answered</a:t>
            </a:r>
            <a:endParaRPr sz="1800">
              <a:latin typeface="Roboto"/>
              <a:ea typeface="Roboto"/>
              <a:cs typeface="Roboto"/>
              <a:sym typeface="Roboto"/>
            </a:endParaRPr>
          </a:p>
          <a:p>
            <a:pPr indent="0" lvl="0" marL="0" rtl="0" algn="ctr">
              <a:spcBef>
                <a:spcPts val="400"/>
              </a:spcBef>
              <a:spcAft>
                <a:spcPts val="400"/>
              </a:spcAft>
              <a:buNone/>
            </a:pPr>
            <a:r>
              <a:t/>
            </a:r>
            <a:endParaRPr sz="1800">
              <a:latin typeface="Roboto"/>
              <a:ea typeface="Roboto"/>
              <a:cs typeface="Roboto"/>
              <a:sym typeface="Roboto"/>
            </a:endParaRPr>
          </a:p>
        </p:txBody>
      </p:sp>
      <p:grpSp>
        <p:nvGrpSpPr>
          <p:cNvPr id="124" name="Google Shape;124;p18"/>
          <p:cNvGrpSpPr/>
          <p:nvPr/>
        </p:nvGrpSpPr>
        <p:grpSpPr>
          <a:xfrm flipH="1">
            <a:off x="4014749" y="848199"/>
            <a:ext cx="1114501" cy="1114501"/>
            <a:chOff x="3396677" y="783325"/>
            <a:chExt cx="2164500" cy="2164500"/>
          </a:xfrm>
        </p:grpSpPr>
        <p:sp>
          <p:nvSpPr>
            <p:cNvPr id="125" name="Google Shape;125;p18"/>
            <p:cNvSpPr/>
            <p:nvPr/>
          </p:nvSpPr>
          <p:spPr>
            <a:xfrm>
              <a:off x="3396677" y="783325"/>
              <a:ext cx="2164500" cy="21645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26" name="Google Shape;126;p18"/>
            <p:cNvPicPr preferRelativeResize="0"/>
            <p:nvPr/>
          </p:nvPicPr>
          <p:blipFill rotWithShape="1">
            <a:blip r:embed="rId3">
              <a:alphaModFix/>
            </a:blip>
            <a:srcRect b="-6942" l="-12206" r="-12218" t="-17467"/>
            <a:stretch/>
          </p:blipFill>
          <p:spPr>
            <a:xfrm>
              <a:off x="3396677" y="783475"/>
              <a:ext cx="2164500" cy="2164200"/>
            </a:xfrm>
            <a:prstGeom prst="ellipse">
              <a:avLst/>
            </a:prstGeom>
            <a:noFill/>
            <a:ln>
              <a:noFill/>
            </a:ln>
          </p:spPr>
        </p:pic>
      </p:grpSp>
      <p:grpSp>
        <p:nvGrpSpPr>
          <p:cNvPr id="127" name="Google Shape;127;p18"/>
          <p:cNvGrpSpPr/>
          <p:nvPr/>
        </p:nvGrpSpPr>
        <p:grpSpPr>
          <a:xfrm flipH="1">
            <a:off x="3997399" y="848196"/>
            <a:ext cx="1149201" cy="1149210"/>
            <a:chOff x="1042175" y="1169638"/>
            <a:chExt cx="1644300" cy="1644312"/>
          </a:xfrm>
        </p:grpSpPr>
        <p:sp>
          <p:nvSpPr>
            <p:cNvPr id="128" name="Google Shape;128;p18"/>
            <p:cNvSpPr/>
            <p:nvPr/>
          </p:nvSpPr>
          <p:spPr>
            <a:xfrm>
              <a:off x="1042175" y="1169650"/>
              <a:ext cx="1644300" cy="16443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29" name="Google Shape;129;p18"/>
            <p:cNvPicPr preferRelativeResize="0"/>
            <p:nvPr/>
          </p:nvPicPr>
          <p:blipFill rotWithShape="1">
            <a:blip r:embed="rId4">
              <a:alphaModFix/>
            </a:blip>
            <a:srcRect b="11908" l="0" r="0" t="-7712"/>
            <a:stretch/>
          </p:blipFill>
          <p:spPr>
            <a:xfrm>
              <a:off x="1042175" y="1169638"/>
              <a:ext cx="1644300" cy="1575300"/>
            </a:xfrm>
            <a:prstGeom prst="ellipse">
              <a:avLst/>
            </a:prstGeom>
            <a:noFill/>
            <a:ln>
              <a:noFill/>
            </a:ln>
          </p:spPr>
        </p:pic>
      </p:grpSp>
      <p:pic>
        <p:nvPicPr>
          <p:cNvPr id="130" name="Google Shape;130;p18"/>
          <p:cNvPicPr preferRelativeResize="0"/>
          <p:nvPr/>
        </p:nvPicPr>
        <p:blipFill>
          <a:blip r:embed="rId5">
            <a:alphaModFix/>
          </a:blip>
          <a:stretch>
            <a:fillRect/>
          </a:stretch>
        </p:blipFill>
        <p:spPr>
          <a:xfrm>
            <a:off x="1365569" y="1349000"/>
            <a:ext cx="2019850" cy="2664300"/>
          </a:xfrm>
          <a:prstGeom prst="rect">
            <a:avLst/>
          </a:prstGeom>
          <a:noFill/>
          <a:ln>
            <a:noFill/>
          </a:ln>
        </p:spPr>
      </p:pic>
      <p:pic>
        <p:nvPicPr>
          <p:cNvPr id="131" name="Google Shape;131;p18"/>
          <p:cNvPicPr preferRelativeResize="0"/>
          <p:nvPr/>
        </p:nvPicPr>
        <p:blipFill>
          <a:blip r:embed="rId6">
            <a:alphaModFix/>
          </a:blip>
          <a:stretch>
            <a:fillRect/>
          </a:stretch>
        </p:blipFill>
        <p:spPr>
          <a:xfrm>
            <a:off x="5536675" y="1363726"/>
            <a:ext cx="2463700" cy="263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Implementation: Collaboration</a:t>
            </a:r>
            <a:endParaRPr/>
          </a:p>
        </p:txBody>
      </p:sp>
      <p:sp>
        <p:nvSpPr>
          <p:cNvPr id="138" name="Google Shape;138;p19"/>
          <p:cNvSpPr txBox="1"/>
          <p:nvPr/>
        </p:nvSpPr>
        <p:spPr>
          <a:xfrm>
            <a:off x="335038" y="4013300"/>
            <a:ext cx="4080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400"/>
              </a:spcAft>
              <a:buNone/>
            </a:pPr>
            <a:r>
              <a:rPr lang="en" sz="1800">
                <a:latin typeface="Roboto"/>
                <a:ea typeface="Roboto"/>
                <a:cs typeface="Roboto"/>
                <a:sym typeface="Roboto"/>
              </a:rPr>
              <a:t>Promote awareness and ease of joining ongoing collaboration</a:t>
            </a:r>
            <a:endParaRPr sz="1800">
              <a:latin typeface="Roboto"/>
              <a:ea typeface="Roboto"/>
              <a:cs typeface="Roboto"/>
              <a:sym typeface="Roboto"/>
            </a:endParaRPr>
          </a:p>
        </p:txBody>
      </p:sp>
      <p:sp>
        <p:nvSpPr>
          <p:cNvPr id="139" name="Google Shape;139;p19"/>
          <p:cNvSpPr txBox="1"/>
          <p:nvPr/>
        </p:nvSpPr>
        <p:spPr>
          <a:xfrm>
            <a:off x="4728063" y="4013300"/>
            <a:ext cx="4080900" cy="106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oboto"/>
                <a:ea typeface="Roboto"/>
                <a:cs typeface="Roboto"/>
                <a:sym typeface="Roboto"/>
              </a:rPr>
              <a:t>Create “I can help” and “I’m curious about that too” moments</a:t>
            </a:r>
            <a:endParaRPr sz="1800">
              <a:latin typeface="Roboto"/>
              <a:ea typeface="Roboto"/>
              <a:cs typeface="Roboto"/>
              <a:sym typeface="Roboto"/>
            </a:endParaRPr>
          </a:p>
          <a:p>
            <a:pPr indent="0" lvl="0" marL="0" rtl="0" algn="ctr">
              <a:spcBef>
                <a:spcPts val="400"/>
              </a:spcBef>
              <a:spcAft>
                <a:spcPts val="400"/>
              </a:spcAft>
              <a:buNone/>
            </a:pPr>
            <a:r>
              <a:t/>
            </a:r>
            <a:endParaRPr sz="1800">
              <a:latin typeface="Roboto"/>
              <a:ea typeface="Roboto"/>
              <a:cs typeface="Roboto"/>
              <a:sym typeface="Roboto"/>
            </a:endParaRPr>
          </a:p>
        </p:txBody>
      </p:sp>
      <p:grpSp>
        <p:nvGrpSpPr>
          <p:cNvPr id="140" name="Google Shape;140;p19"/>
          <p:cNvGrpSpPr/>
          <p:nvPr/>
        </p:nvGrpSpPr>
        <p:grpSpPr>
          <a:xfrm flipH="1">
            <a:off x="4014749" y="848199"/>
            <a:ext cx="1114501" cy="1114501"/>
            <a:chOff x="3396677" y="783325"/>
            <a:chExt cx="2164500" cy="2164500"/>
          </a:xfrm>
        </p:grpSpPr>
        <p:sp>
          <p:nvSpPr>
            <p:cNvPr id="141" name="Google Shape;141;p19"/>
            <p:cNvSpPr/>
            <p:nvPr/>
          </p:nvSpPr>
          <p:spPr>
            <a:xfrm>
              <a:off x="3396677" y="783325"/>
              <a:ext cx="2164500" cy="21645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42" name="Google Shape;142;p19"/>
            <p:cNvPicPr preferRelativeResize="0"/>
            <p:nvPr/>
          </p:nvPicPr>
          <p:blipFill rotWithShape="1">
            <a:blip r:embed="rId3">
              <a:alphaModFix/>
            </a:blip>
            <a:srcRect b="-6942" l="-12206" r="-12218" t="-17467"/>
            <a:stretch/>
          </p:blipFill>
          <p:spPr>
            <a:xfrm>
              <a:off x="3396677" y="783475"/>
              <a:ext cx="2164500" cy="2164200"/>
            </a:xfrm>
            <a:prstGeom prst="ellipse">
              <a:avLst/>
            </a:prstGeom>
            <a:noFill/>
            <a:ln>
              <a:noFill/>
            </a:ln>
          </p:spPr>
        </p:pic>
      </p:grpSp>
      <p:grpSp>
        <p:nvGrpSpPr>
          <p:cNvPr id="143" name="Google Shape;143;p19"/>
          <p:cNvGrpSpPr/>
          <p:nvPr/>
        </p:nvGrpSpPr>
        <p:grpSpPr>
          <a:xfrm flipH="1">
            <a:off x="3997398" y="848191"/>
            <a:ext cx="1149208" cy="1149201"/>
            <a:chOff x="6271365" y="1135150"/>
            <a:chExt cx="1644310" cy="1644300"/>
          </a:xfrm>
        </p:grpSpPr>
        <p:sp>
          <p:nvSpPr>
            <p:cNvPr id="144" name="Google Shape;144;p19"/>
            <p:cNvSpPr/>
            <p:nvPr/>
          </p:nvSpPr>
          <p:spPr>
            <a:xfrm>
              <a:off x="6271375" y="1135150"/>
              <a:ext cx="1644300" cy="16443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45" name="Google Shape;145;p19"/>
            <p:cNvPicPr preferRelativeResize="0"/>
            <p:nvPr/>
          </p:nvPicPr>
          <p:blipFill rotWithShape="1">
            <a:blip r:embed="rId4">
              <a:alphaModFix/>
            </a:blip>
            <a:srcRect b="13709" l="0" r="0" t="-13710"/>
            <a:stretch/>
          </p:blipFill>
          <p:spPr>
            <a:xfrm>
              <a:off x="6271365" y="1135150"/>
              <a:ext cx="1644300" cy="1644300"/>
            </a:xfrm>
            <a:prstGeom prst="ellipse">
              <a:avLst/>
            </a:prstGeom>
            <a:noFill/>
            <a:ln>
              <a:noFill/>
            </a:ln>
          </p:spPr>
        </p:pic>
      </p:grpSp>
      <p:pic>
        <p:nvPicPr>
          <p:cNvPr id="146" name="Google Shape;146;p19"/>
          <p:cNvPicPr preferRelativeResize="0"/>
          <p:nvPr/>
        </p:nvPicPr>
        <p:blipFill>
          <a:blip r:embed="rId5">
            <a:alphaModFix/>
          </a:blip>
          <a:stretch>
            <a:fillRect/>
          </a:stretch>
        </p:blipFill>
        <p:spPr>
          <a:xfrm>
            <a:off x="1130449" y="1532049"/>
            <a:ext cx="2490125" cy="2434425"/>
          </a:xfrm>
          <a:prstGeom prst="rect">
            <a:avLst/>
          </a:prstGeom>
          <a:noFill/>
          <a:ln>
            <a:noFill/>
          </a:ln>
        </p:spPr>
      </p:pic>
      <p:pic>
        <p:nvPicPr>
          <p:cNvPr id="147" name="Google Shape;147;p19"/>
          <p:cNvPicPr preferRelativeResize="0"/>
          <p:nvPr/>
        </p:nvPicPr>
        <p:blipFill>
          <a:blip r:embed="rId6">
            <a:alphaModFix/>
          </a:blip>
          <a:stretch>
            <a:fillRect/>
          </a:stretch>
        </p:blipFill>
        <p:spPr>
          <a:xfrm>
            <a:off x="5351075" y="1532047"/>
            <a:ext cx="2834900" cy="230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Value Tensions</a:t>
            </a:r>
            <a:endParaRPr/>
          </a:p>
        </p:txBody>
      </p:sp>
      <p:sp>
        <p:nvSpPr>
          <p:cNvPr id="154" name="Google Shape;154;p20"/>
          <p:cNvSpPr txBox="1"/>
          <p:nvPr/>
        </p:nvSpPr>
        <p:spPr>
          <a:xfrm>
            <a:off x="347425" y="1544825"/>
            <a:ext cx="8520600" cy="336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Roboto"/>
                <a:ea typeface="Roboto"/>
                <a:cs typeface="Roboto"/>
                <a:sym typeface="Roboto"/>
              </a:rPr>
              <a:t>Approachability and Efficiency</a:t>
            </a:r>
            <a:endParaRPr sz="2600">
              <a:latin typeface="Roboto"/>
              <a:ea typeface="Roboto"/>
              <a:cs typeface="Roboto"/>
              <a:sym typeface="Roboto"/>
            </a:endParaRPr>
          </a:p>
          <a:p>
            <a:pPr indent="0" lvl="0" marL="0" rtl="0" algn="l">
              <a:spcBef>
                <a:spcPts val="400"/>
              </a:spcBef>
              <a:spcAft>
                <a:spcPts val="0"/>
              </a:spcAft>
              <a:buNone/>
            </a:pPr>
            <a:r>
              <a:rPr lang="en" sz="2000">
                <a:latin typeface="Roboto"/>
                <a:ea typeface="Roboto"/>
                <a:cs typeface="Roboto"/>
                <a:sym typeface="Roboto"/>
              </a:rPr>
              <a:t>Power users want to jump right to where they want to go, but giving new users clear first steps makes their experience easier. To get the best of both worlds, we offer a clear default option with an easy “skip” </a:t>
            </a:r>
            <a:r>
              <a:rPr lang="en" sz="2000">
                <a:latin typeface="Roboto"/>
                <a:ea typeface="Roboto"/>
                <a:cs typeface="Roboto"/>
                <a:sym typeface="Roboto"/>
              </a:rPr>
              <a:t>available</a:t>
            </a:r>
            <a:r>
              <a:rPr lang="en" sz="2000">
                <a:latin typeface="Roboto"/>
                <a:ea typeface="Roboto"/>
                <a:cs typeface="Roboto"/>
                <a:sym typeface="Roboto"/>
              </a:rPr>
              <a:t>.</a:t>
            </a:r>
            <a:endParaRPr sz="2000">
              <a:latin typeface="Roboto"/>
              <a:ea typeface="Roboto"/>
              <a:cs typeface="Roboto"/>
              <a:sym typeface="Roboto"/>
            </a:endParaRPr>
          </a:p>
          <a:p>
            <a:pPr indent="0" lvl="0" marL="0" rtl="0" algn="l">
              <a:spcBef>
                <a:spcPts val="400"/>
              </a:spcBef>
              <a:spcAft>
                <a:spcPts val="0"/>
              </a:spcAft>
              <a:buNone/>
            </a:pPr>
            <a:r>
              <a:t/>
            </a:r>
            <a:endParaRPr sz="2100">
              <a:latin typeface="Roboto"/>
              <a:ea typeface="Roboto"/>
              <a:cs typeface="Roboto"/>
              <a:sym typeface="Roboto"/>
            </a:endParaRPr>
          </a:p>
          <a:p>
            <a:pPr indent="0" lvl="0" marL="0" rtl="0" algn="l">
              <a:spcBef>
                <a:spcPts val="400"/>
              </a:spcBef>
              <a:spcAft>
                <a:spcPts val="0"/>
              </a:spcAft>
              <a:buNone/>
            </a:pPr>
            <a:r>
              <a:rPr b="1" lang="en" sz="2600">
                <a:latin typeface="Roboto"/>
                <a:ea typeface="Roboto"/>
                <a:cs typeface="Roboto"/>
                <a:sym typeface="Roboto"/>
              </a:rPr>
              <a:t>Collaboration and Efficiency</a:t>
            </a:r>
            <a:endParaRPr sz="2600">
              <a:latin typeface="Roboto"/>
              <a:ea typeface="Roboto"/>
              <a:cs typeface="Roboto"/>
              <a:sym typeface="Roboto"/>
            </a:endParaRPr>
          </a:p>
          <a:p>
            <a:pPr indent="0" lvl="0" marL="0" rtl="0" algn="l">
              <a:spcBef>
                <a:spcPts val="400"/>
              </a:spcBef>
              <a:spcAft>
                <a:spcPts val="400"/>
              </a:spcAft>
              <a:buNone/>
            </a:pPr>
            <a:r>
              <a:rPr lang="en" sz="2000">
                <a:latin typeface="Roboto"/>
                <a:ea typeface="Roboto"/>
                <a:cs typeface="Roboto"/>
                <a:sym typeface="Roboto"/>
              </a:rPr>
              <a:t>Collaboration is frequently time-consuming. That’s why our goal isn’t to save students time, it is to make their time spent waiting more productive, and enable them to get answers to more questions via collaboration.</a:t>
            </a:r>
            <a:endParaRPr sz="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p:nvPr/>
        </p:nvSpPr>
        <p:spPr>
          <a:xfrm>
            <a:off x="-8550" y="-281825"/>
            <a:ext cx="9161100" cy="1419000"/>
          </a:xfrm>
          <a:prstGeom prst="rect">
            <a:avLst/>
          </a:prstGeom>
          <a:solidFill>
            <a:srgbClr val="AB2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ph idx="4294967295" type="title"/>
          </p:nvPr>
        </p:nvSpPr>
        <p:spPr>
          <a:xfrm>
            <a:off x="311700" y="114400"/>
            <a:ext cx="8520600" cy="7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400"/>
              </a:spcAft>
              <a:buNone/>
            </a:pPr>
            <a:r>
              <a:rPr lang="en" sz="4800"/>
              <a:t>Our Tasks</a:t>
            </a:r>
            <a:endParaRPr/>
          </a:p>
        </p:txBody>
      </p:sp>
      <p:sp>
        <p:nvSpPr>
          <p:cNvPr id="161" name="Google Shape;161;p21"/>
          <p:cNvSpPr txBox="1"/>
          <p:nvPr/>
        </p:nvSpPr>
        <p:spPr>
          <a:xfrm>
            <a:off x="311700" y="1946675"/>
            <a:ext cx="8520600" cy="167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oboto"/>
                <a:ea typeface="Roboto"/>
                <a:cs typeface="Roboto"/>
                <a:sym typeface="Roboto"/>
              </a:rPr>
              <a:t>Simple: </a:t>
            </a:r>
            <a:r>
              <a:rPr lang="en" sz="3000">
                <a:latin typeface="Roboto"/>
                <a:ea typeface="Roboto"/>
                <a:cs typeface="Roboto"/>
                <a:sym typeface="Roboto"/>
              </a:rPr>
              <a:t>Join a question asked by a classmate.</a:t>
            </a:r>
            <a:endParaRPr sz="3000">
              <a:latin typeface="Roboto"/>
              <a:ea typeface="Roboto"/>
              <a:cs typeface="Roboto"/>
              <a:sym typeface="Roboto"/>
            </a:endParaRPr>
          </a:p>
          <a:p>
            <a:pPr indent="0" lvl="0" marL="0" rtl="0" algn="l">
              <a:spcBef>
                <a:spcPts val="400"/>
              </a:spcBef>
              <a:spcAft>
                <a:spcPts val="0"/>
              </a:spcAft>
              <a:buNone/>
            </a:pPr>
            <a:r>
              <a:rPr b="1" lang="en" sz="3000">
                <a:latin typeface="Roboto"/>
                <a:ea typeface="Roboto"/>
                <a:cs typeface="Roboto"/>
                <a:sym typeface="Roboto"/>
              </a:rPr>
              <a:t>Moderate: </a:t>
            </a:r>
            <a:r>
              <a:rPr lang="en" sz="3000">
                <a:latin typeface="Roboto"/>
                <a:ea typeface="Roboto"/>
                <a:cs typeface="Roboto"/>
                <a:sym typeface="Roboto"/>
              </a:rPr>
              <a:t>Create a question and join its huddle.</a:t>
            </a:r>
            <a:endParaRPr sz="3000">
              <a:latin typeface="Roboto"/>
              <a:ea typeface="Roboto"/>
              <a:cs typeface="Roboto"/>
              <a:sym typeface="Roboto"/>
            </a:endParaRPr>
          </a:p>
          <a:p>
            <a:pPr indent="0" lvl="0" marL="0" rtl="0" algn="l">
              <a:spcBef>
                <a:spcPts val="400"/>
              </a:spcBef>
              <a:spcAft>
                <a:spcPts val="400"/>
              </a:spcAft>
              <a:buNone/>
            </a:pPr>
            <a:r>
              <a:rPr b="1" lang="en" sz="3000">
                <a:latin typeface="Roboto"/>
                <a:ea typeface="Roboto"/>
                <a:cs typeface="Roboto"/>
                <a:sym typeface="Roboto"/>
              </a:rPr>
              <a:t>Complex: </a:t>
            </a:r>
            <a:r>
              <a:rPr lang="en" sz="3000">
                <a:latin typeface="Roboto"/>
                <a:ea typeface="Roboto"/>
                <a:cs typeface="Roboto"/>
                <a:sym typeface="Roboto"/>
              </a:rPr>
              <a:t>Send a picture to a huddle’s chat.</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